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60" r:id="rId3"/>
    <p:sldId id="261" r:id="rId4"/>
    <p:sldId id="262" r:id="rId5"/>
    <p:sldId id="263"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672" y="108"/>
      </p:cViewPr>
      <p:guideLst/>
    </p:cSldViewPr>
  </p:slideViewPr>
  <p:notesTextViewPr>
    <p:cViewPr>
      <p:scale>
        <a:sx n="3" d="2"/>
        <a:sy n="3" d="2"/>
      </p:scale>
      <p:origin x="0" y="0"/>
    </p:cViewPr>
  </p:notesText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86D456-BBA1-46A7-A9FC-82D19F6D9452}" type="datetimeFigureOut">
              <a:rPr lang="en-GB" smtClean="0"/>
              <a:t>27/11/2023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61709B-DEC6-409B-8143-E12E8D17345D}" type="slidenum">
              <a:rPr lang="en-GB" smtClean="0"/>
              <a:t>‹#›</a:t>
            </a:fld>
            <a:endParaRPr lang="en-GB"/>
          </a:p>
        </p:txBody>
      </p:sp>
    </p:spTree>
    <p:extLst>
      <p:ext uri="{BB962C8B-B14F-4D97-AF65-F5344CB8AC3E}">
        <p14:creationId xmlns:p14="http://schemas.microsoft.com/office/powerpoint/2010/main" val="1623345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59D61A-364B-4A8F-8614-E6368369DC26}"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670635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5017671"/>
            <a:ext cx="12192000" cy="1840328"/>
          </a:xfrm>
          <a:prstGeom prst="rect">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1800">
              <a:solidFill>
                <a:srgbClr val="FFFFFF"/>
              </a:solidFill>
            </a:endParaRPr>
          </a:p>
        </p:txBody>
      </p:sp>
      <p:sp>
        <p:nvSpPr>
          <p:cNvPr id="8194" name="Rectangle 2"/>
          <p:cNvSpPr>
            <a:spLocks noChangeArrowheads="1"/>
          </p:cNvSpPr>
          <p:nvPr/>
        </p:nvSpPr>
        <p:spPr bwMode="auto">
          <a:xfrm>
            <a:off x="474134" y="2286001"/>
            <a:ext cx="11243733" cy="4238625"/>
          </a:xfrm>
          <a:prstGeom prst="rect">
            <a:avLst/>
          </a:prstGeom>
          <a:noFill/>
          <a:ln w="9525">
            <a:noFill/>
            <a:miter lim="800000"/>
            <a:headEnd/>
            <a:tailEnd/>
          </a:ln>
        </p:spPr>
        <p:txBody>
          <a:bodyPr wrap="none" anchor="ctr"/>
          <a:lstStyle/>
          <a:p>
            <a:pPr fontAlgn="base">
              <a:spcBef>
                <a:spcPct val="0"/>
              </a:spcBef>
              <a:spcAft>
                <a:spcPct val="0"/>
              </a:spcAft>
            </a:pPr>
            <a:endParaRPr lang="en-GB" sz="1800">
              <a:solidFill>
                <a:srgbClr val="000000"/>
              </a:solidFill>
              <a:latin typeface="Arial" charset="0"/>
              <a:cs typeface="Arial" charset="0"/>
            </a:endParaRPr>
          </a:p>
        </p:txBody>
      </p:sp>
      <p:sp>
        <p:nvSpPr>
          <p:cNvPr id="8195" name="Rectangle 3"/>
          <p:cNvSpPr>
            <a:spLocks noGrp="1" noChangeArrowheads="1"/>
          </p:cNvSpPr>
          <p:nvPr>
            <p:ph type="ctrTitle" hasCustomPrompt="1"/>
          </p:nvPr>
        </p:nvSpPr>
        <p:spPr>
          <a:xfrm>
            <a:off x="474134" y="3499980"/>
            <a:ext cx="11186133" cy="1435096"/>
          </a:xfrm>
          <a:noFill/>
        </p:spPr>
        <p:txBody>
          <a:bodyPr/>
          <a:lstStyle>
            <a:lvl1pPr>
              <a:defRPr sz="3600"/>
            </a:lvl1pPr>
          </a:lstStyle>
          <a:p>
            <a:r>
              <a:rPr lang="en-GB" dirty="0"/>
              <a:t>Click to edit master title style</a:t>
            </a:r>
          </a:p>
        </p:txBody>
      </p:sp>
      <p:sp>
        <p:nvSpPr>
          <p:cNvPr id="8196" name="Rectangle 4"/>
          <p:cNvSpPr>
            <a:spLocks noGrp="1" noChangeArrowheads="1"/>
          </p:cNvSpPr>
          <p:nvPr>
            <p:ph type="subTitle" idx="1" hasCustomPrompt="1"/>
          </p:nvPr>
        </p:nvSpPr>
        <p:spPr>
          <a:xfrm>
            <a:off x="474133" y="5379026"/>
            <a:ext cx="11144835" cy="1197633"/>
          </a:xfrm>
        </p:spPr>
        <p:txBody>
          <a:bodyPr anchor="t" anchorCtr="0"/>
          <a:lstStyle>
            <a:lvl1pPr marL="180975" indent="0">
              <a:buFontTx/>
              <a:buNone/>
              <a:defRPr sz="2800" b="1">
                <a:solidFill>
                  <a:schemeClr val="bg1"/>
                </a:solidFill>
              </a:defRPr>
            </a:lvl1pPr>
          </a:lstStyle>
          <a:p>
            <a:r>
              <a:rPr lang="en-GB" dirty="0"/>
              <a:t>Click to edit master subtitle style</a:t>
            </a:r>
          </a:p>
        </p:txBody>
      </p:sp>
      <p:cxnSp>
        <p:nvCxnSpPr>
          <p:cNvPr id="3" name="Straight Connector 2"/>
          <p:cNvCxnSpPr/>
          <p:nvPr userDrawn="1"/>
        </p:nvCxnSpPr>
        <p:spPr>
          <a:xfrm>
            <a:off x="0" y="4997022"/>
            <a:ext cx="12192000" cy="0"/>
          </a:xfrm>
          <a:prstGeom prst="line">
            <a:avLst/>
          </a:prstGeom>
          <a:ln w="57150" cmpd="sng">
            <a:solidFill>
              <a:srgbClr val="D81476"/>
            </a:solidFill>
          </a:ln>
          <a:effectLst/>
        </p:spPr>
        <p:style>
          <a:lnRef idx="1">
            <a:schemeClr val="dk1"/>
          </a:lnRef>
          <a:fillRef idx="0">
            <a:schemeClr val="dk1"/>
          </a:fillRef>
          <a:effectRef idx="0">
            <a:schemeClr val="dk1"/>
          </a:effectRef>
          <a:fontRef idx="minor">
            <a:schemeClr val="tx1"/>
          </a:fontRef>
        </p:style>
      </p:cxnSp>
      <p:pic>
        <p:nvPicPr>
          <p:cNvPr id="8" name="Picture 7" descr="Portrait-Logos-Colou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5817" y="443598"/>
            <a:ext cx="2647071" cy="2137510"/>
          </a:xfrm>
          <a:prstGeom prst="rect">
            <a:avLst/>
          </a:prstGeom>
        </p:spPr>
      </p:pic>
    </p:spTree>
    <p:extLst>
      <p:ext uri="{BB962C8B-B14F-4D97-AF65-F5344CB8AC3E}">
        <p14:creationId xmlns:p14="http://schemas.microsoft.com/office/powerpoint/2010/main" val="2612670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7946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207011" y="6041364"/>
            <a:ext cx="912176" cy="365125"/>
          </a:xfrm>
          <a:prstGeom prst="rect">
            <a:avLst/>
          </a:prstGeom>
        </p:spPr>
        <p:txBody>
          <a:bodyPr/>
          <a:lstStyle/>
          <a:p>
            <a:pPr fontAlgn="base">
              <a:spcBef>
                <a:spcPct val="0"/>
              </a:spcBef>
              <a:spcAft>
                <a:spcPct val="0"/>
              </a:spcAft>
            </a:pPr>
            <a:fld id="{E71A19C0-CFB4-40EC-B47C-31B3454A5E75}" type="datetimeFigureOut">
              <a:rPr lang="en-GB">
                <a:solidFill>
                  <a:srgbClr val="000000"/>
                </a:solidFill>
                <a:latin typeface="Arial" charset="0"/>
                <a:cs typeface="Arial" charset="0"/>
              </a:rPr>
              <a:pPr fontAlgn="base">
                <a:spcBef>
                  <a:spcPct val="0"/>
                </a:spcBef>
                <a:spcAft>
                  <a:spcPct val="0"/>
                </a:spcAft>
              </a:pPr>
              <a:t>27/11/2023</a:t>
            </a:fld>
            <a:endParaRPr lang="en-GB">
              <a:solidFill>
                <a:srgbClr val="000000"/>
              </a:solidFill>
              <a:latin typeface="Arial" charset="0"/>
              <a:cs typeface="Arial" charset="0"/>
            </a:endParaRPr>
          </a:p>
        </p:txBody>
      </p:sp>
      <p:sp>
        <p:nvSpPr>
          <p:cNvPr id="5" name="Footer Placeholder 4"/>
          <p:cNvSpPr>
            <a:spLocks noGrp="1"/>
          </p:cNvSpPr>
          <p:nvPr>
            <p:ph type="ftr" sz="quarter" idx="11"/>
          </p:nvPr>
        </p:nvSpPr>
        <p:spPr>
          <a:xfrm>
            <a:off x="812799" y="6041364"/>
            <a:ext cx="6163964" cy="365125"/>
          </a:xfrm>
          <a:prstGeom prst="rect">
            <a:avLst/>
          </a:prstGeom>
        </p:spPr>
        <p:txBody>
          <a:bodyPr/>
          <a:lstStyle/>
          <a:p>
            <a:pPr fontAlgn="base">
              <a:spcBef>
                <a:spcPct val="0"/>
              </a:spcBef>
              <a:spcAft>
                <a:spcPct val="0"/>
              </a:spcAft>
            </a:pPr>
            <a:endParaRPr lang="en-GB">
              <a:solidFill>
                <a:srgbClr val="000000"/>
              </a:solidFill>
              <a:latin typeface="Arial" charset="0"/>
              <a:cs typeface="Arial" charset="0"/>
            </a:endParaRPr>
          </a:p>
        </p:txBody>
      </p:sp>
      <p:sp>
        <p:nvSpPr>
          <p:cNvPr id="6" name="Slide Number Placeholder 5"/>
          <p:cNvSpPr>
            <a:spLocks noGrp="1"/>
          </p:cNvSpPr>
          <p:nvPr>
            <p:ph type="sldNum" sz="quarter" idx="12"/>
          </p:nvPr>
        </p:nvSpPr>
        <p:spPr>
          <a:xfrm>
            <a:off x="8592902" y="6041364"/>
            <a:ext cx="683517" cy="365125"/>
          </a:xfrm>
          <a:prstGeom prst="rect">
            <a:avLst/>
          </a:prstGeom>
        </p:spPr>
        <p:txBody>
          <a:bodyPr/>
          <a:lstStyle/>
          <a:p>
            <a:pPr fontAlgn="base">
              <a:spcBef>
                <a:spcPct val="0"/>
              </a:spcBef>
              <a:spcAft>
                <a:spcPct val="0"/>
              </a:spcAft>
            </a:pPr>
            <a:fld id="{21B155D8-6D03-4F3B-9841-B734FE086F84}" type="slidenum">
              <a:rPr lang="en-GB">
                <a:solidFill>
                  <a:srgbClr val="000000"/>
                </a:solidFill>
                <a:latin typeface="Arial" charset="0"/>
                <a:cs typeface="Arial" charset="0"/>
              </a:rPr>
              <a:pPr fontAlgn="base">
                <a:spcBef>
                  <a:spcPct val="0"/>
                </a:spcBef>
                <a:spcAft>
                  <a:spcPct val="0"/>
                </a:spcAft>
              </a:pPr>
              <a:t>‹#›</a:t>
            </a:fld>
            <a:endParaRPr lang="en-GB">
              <a:solidFill>
                <a:srgbClr val="000000"/>
              </a:solidFill>
              <a:latin typeface="Arial" charset="0"/>
              <a:cs typeface="Arial" charset="0"/>
            </a:endParaRPr>
          </a:p>
        </p:txBody>
      </p:sp>
    </p:spTree>
    <p:extLst>
      <p:ext uri="{BB962C8B-B14F-4D97-AF65-F5344CB8AC3E}">
        <p14:creationId xmlns:p14="http://schemas.microsoft.com/office/powerpoint/2010/main" val="33716643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3" name="Content Placeholder 2"/>
          <p:cNvSpPr>
            <a:spLocks noGrp="1"/>
          </p:cNvSpPr>
          <p:nvPr>
            <p:ph idx="1"/>
          </p:nvPr>
        </p:nvSpPr>
        <p:spPr>
          <a:xfrm>
            <a:off x="474134" y="1383613"/>
            <a:ext cx="11378865" cy="5275642"/>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8708051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3" name="Content Placeholder 2"/>
          <p:cNvSpPr>
            <a:spLocks noGrp="1"/>
          </p:cNvSpPr>
          <p:nvPr>
            <p:ph sz="half" idx="1"/>
          </p:nvPr>
        </p:nvSpPr>
        <p:spPr>
          <a:xfrm>
            <a:off x="474134" y="1383613"/>
            <a:ext cx="5417949" cy="5244669"/>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p:cNvSpPr>
            <a:spLocks noGrp="1"/>
          </p:cNvSpPr>
          <p:nvPr>
            <p:ph sz="half" idx="2"/>
          </p:nvPr>
        </p:nvSpPr>
        <p:spPr>
          <a:xfrm>
            <a:off x="6081185" y="1383614"/>
            <a:ext cx="5716748" cy="5265317"/>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5215056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6" name="Text Placeholder 5"/>
          <p:cNvSpPr>
            <a:spLocks noGrp="1"/>
          </p:cNvSpPr>
          <p:nvPr>
            <p:ph type="body" sz="quarter" idx="10"/>
          </p:nvPr>
        </p:nvSpPr>
        <p:spPr>
          <a:xfrm>
            <a:off x="468851" y="1383354"/>
            <a:ext cx="5450765" cy="5244928"/>
          </a:xfrm>
        </p:spPr>
        <p:txBody>
          <a:bodyPr/>
          <a:lstStyle>
            <a:lvl1pPr marL="0" indent="0">
              <a:spcBef>
                <a:spcPts val="200"/>
              </a:spcBef>
              <a:buFontTx/>
              <a:buNone/>
              <a:defRPr sz="1800"/>
            </a:lvl1pPr>
            <a:lvl2pPr marL="0" indent="0">
              <a:spcBef>
                <a:spcPts val="200"/>
              </a:spcBef>
              <a:buFontTx/>
              <a:buNone/>
              <a:defRPr sz="1800"/>
            </a:lvl2pPr>
            <a:lvl3pPr marL="0" indent="0">
              <a:spcBef>
                <a:spcPts val="200"/>
              </a:spcBef>
              <a:buFontTx/>
              <a:buNone/>
              <a:defRPr sz="1800"/>
            </a:lvl3pPr>
            <a:lvl4pPr marL="0" indent="0">
              <a:spcBef>
                <a:spcPts val="200"/>
              </a:spcBef>
              <a:buFontTx/>
              <a:buNone/>
              <a:defRPr sz="1800"/>
            </a:lvl4pPr>
            <a:lvl5pPr marL="0" indent="0">
              <a:spcBef>
                <a:spcPts val="200"/>
              </a:spcBef>
              <a:buFontTx/>
              <a:buNone/>
              <a:defRPr sz="18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8" name="Text Placeholder 5"/>
          <p:cNvSpPr>
            <a:spLocks noGrp="1"/>
          </p:cNvSpPr>
          <p:nvPr>
            <p:ph type="body" sz="quarter" idx="11"/>
          </p:nvPr>
        </p:nvSpPr>
        <p:spPr>
          <a:xfrm>
            <a:off x="6054771" y="1380888"/>
            <a:ext cx="5729395" cy="5268042"/>
          </a:xfrm>
        </p:spPr>
        <p:txBody>
          <a:bodyPr/>
          <a:lstStyle>
            <a:lvl1pPr marL="0" indent="0">
              <a:spcBef>
                <a:spcPts val="200"/>
              </a:spcBef>
              <a:buFontTx/>
              <a:buNone/>
              <a:defRPr sz="1800"/>
            </a:lvl1pPr>
            <a:lvl2pPr marL="0" indent="0">
              <a:spcBef>
                <a:spcPts val="200"/>
              </a:spcBef>
              <a:buFontTx/>
              <a:buNone/>
              <a:defRPr sz="1800"/>
            </a:lvl2pPr>
            <a:lvl3pPr marL="0" indent="0">
              <a:spcBef>
                <a:spcPts val="200"/>
              </a:spcBef>
              <a:buFontTx/>
              <a:buNone/>
              <a:defRPr sz="1800"/>
            </a:lvl3pPr>
            <a:lvl4pPr marL="0" indent="0">
              <a:spcBef>
                <a:spcPts val="200"/>
              </a:spcBef>
              <a:buFontTx/>
              <a:buNone/>
              <a:defRPr sz="1800"/>
            </a:lvl4pPr>
            <a:lvl5pPr marL="0" indent="0">
              <a:spcBef>
                <a:spcPts val="200"/>
              </a:spcBef>
              <a:buFontTx/>
              <a:buNone/>
              <a:defRPr sz="18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42703666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Photo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8" name="Picture Placeholder 7"/>
          <p:cNvSpPr>
            <a:spLocks noGrp="1"/>
          </p:cNvSpPr>
          <p:nvPr>
            <p:ph type="pic" sz="quarter" idx="12"/>
          </p:nvPr>
        </p:nvSpPr>
        <p:spPr>
          <a:xfrm>
            <a:off x="565217" y="1507243"/>
            <a:ext cx="3441700" cy="3892550"/>
          </a:xfrm>
        </p:spPr>
        <p:txBody>
          <a:bodyPr/>
          <a:lstStyle/>
          <a:p>
            <a:endParaRPr lang="en-GB"/>
          </a:p>
        </p:txBody>
      </p:sp>
      <p:sp>
        <p:nvSpPr>
          <p:cNvPr id="9" name="Picture Placeholder 7"/>
          <p:cNvSpPr>
            <a:spLocks noGrp="1"/>
          </p:cNvSpPr>
          <p:nvPr>
            <p:ph type="pic" sz="quarter" idx="13"/>
          </p:nvPr>
        </p:nvSpPr>
        <p:spPr>
          <a:xfrm>
            <a:off x="4457853" y="1504776"/>
            <a:ext cx="3441700" cy="3892550"/>
          </a:xfrm>
        </p:spPr>
        <p:txBody>
          <a:bodyPr/>
          <a:lstStyle/>
          <a:p>
            <a:endParaRPr lang="en-GB"/>
          </a:p>
        </p:txBody>
      </p:sp>
      <p:sp>
        <p:nvSpPr>
          <p:cNvPr id="10" name="Picture Placeholder 7"/>
          <p:cNvSpPr>
            <a:spLocks noGrp="1"/>
          </p:cNvSpPr>
          <p:nvPr>
            <p:ph type="pic" sz="quarter" idx="14"/>
          </p:nvPr>
        </p:nvSpPr>
        <p:spPr>
          <a:xfrm>
            <a:off x="8350487" y="1502310"/>
            <a:ext cx="3441700" cy="3892550"/>
          </a:xfrm>
        </p:spPr>
        <p:txBody>
          <a:bodyPr/>
          <a:lstStyle/>
          <a:p>
            <a:endParaRPr lang="en-GB"/>
          </a:p>
        </p:txBody>
      </p:sp>
    </p:spTree>
    <p:extLst>
      <p:ext uri="{BB962C8B-B14F-4D97-AF65-F5344CB8AC3E}">
        <p14:creationId xmlns:p14="http://schemas.microsoft.com/office/powerpoint/2010/main" val="41409111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Pho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8" name="Picture Placeholder 7"/>
          <p:cNvSpPr>
            <a:spLocks noGrp="1"/>
          </p:cNvSpPr>
          <p:nvPr>
            <p:ph type="pic" sz="quarter" idx="12"/>
          </p:nvPr>
        </p:nvSpPr>
        <p:spPr>
          <a:xfrm>
            <a:off x="565216" y="1507243"/>
            <a:ext cx="11246483" cy="3892550"/>
          </a:xfrm>
        </p:spPr>
        <p:txBody>
          <a:bodyPr/>
          <a:lstStyle/>
          <a:p>
            <a:endParaRPr lang="en-GB"/>
          </a:p>
        </p:txBody>
      </p:sp>
    </p:spTree>
    <p:extLst>
      <p:ext uri="{BB962C8B-B14F-4D97-AF65-F5344CB8AC3E}">
        <p14:creationId xmlns:p14="http://schemas.microsoft.com/office/powerpoint/2010/main" val="15533418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x Photo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8" name="Picture Placeholder 7"/>
          <p:cNvSpPr>
            <a:spLocks noGrp="1"/>
          </p:cNvSpPr>
          <p:nvPr>
            <p:ph type="pic" sz="quarter" idx="12"/>
          </p:nvPr>
        </p:nvSpPr>
        <p:spPr>
          <a:xfrm>
            <a:off x="565217" y="1507244"/>
            <a:ext cx="3441700" cy="1819689"/>
          </a:xfrm>
        </p:spPr>
        <p:txBody>
          <a:bodyPr/>
          <a:lstStyle/>
          <a:p>
            <a:endParaRPr lang="en-GB"/>
          </a:p>
        </p:txBody>
      </p:sp>
      <p:sp>
        <p:nvSpPr>
          <p:cNvPr id="9" name="Picture Placeholder 7"/>
          <p:cNvSpPr>
            <a:spLocks noGrp="1"/>
          </p:cNvSpPr>
          <p:nvPr>
            <p:ph type="pic" sz="quarter" idx="13"/>
          </p:nvPr>
        </p:nvSpPr>
        <p:spPr>
          <a:xfrm>
            <a:off x="4457853" y="1504777"/>
            <a:ext cx="3441700" cy="1819689"/>
          </a:xfrm>
        </p:spPr>
        <p:txBody>
          <a:bodyPr/>
          <a:lstStyle/>
          <a:p>
            <a:endParaRPr lang="en-GB"/>
          </a:p>
        </p:txBody>
      </p:sp>
      <p:sp>
        <p:nvSpPr>
          <p:cNvPr id="10" name="Picture Placeholder 7"/>
          <p:cNvSpPr>
            <a:spLocks noGrp="1"/>
          </p:cNvSpPr>
          <p:nvPr>
            <p:ph type="pic" sz="quarter" idx="14"/>
          </p:nvPr>
        </p:nvSpPr>
        <p:spPr>
          <a:xfrm>
            <a:off x="8350487" y="1502311"/>
            <a:ext cx="3441700" cy="1819689"/>
          </a:xfrm>
        </p:spPr>
        <p:txBody>
          <a:bodyPr/>
          <a:lstStyle/>
          <a:p>
            <a:endParaRPr lang="en-GB"/>
          </a:p>
        </p:txBody>
      </p:sp>
      <p:sp>
        <p:nvSpPr>
          <p:cNvPr id="6" name="Picture Placeholder 7"/>
          <p:cNvSpPr>
            <a:spLocks noGrp="1"/>
          </p:cNvSpPr>
          <p:nvPr>
            <p:ph type="pic" sz="quarter" idx="15"/>
          </p:nvPr>
        </p:nvSpPr>
        <p:spPr>
          <a:xfrm>
            <a:off x="561918" y="3579986"/>
            <a:ext cx="3441700" cy="1819689"/>
          </a:xfrm>
        </p:spPr>
        <p:txBody>
          <a:bodyPr/>
          <a:lstStyle/>
          <a:p>
            <a:endParaRPr lang="en-GB"/>
          </a:p>
        </p:txBody>
      </p:sp>
      <p:sp>
        <p:nvSpPr>
          <p:cNvPr id="7" name="Picture Placeholder 7"/>
          <p:cNvSpPr>
            <a:spLocks noGrp="1"/>
          </p:cNvSpPr>
          <p:nvPr>
            <p:ph type="pic" sz="quarter" idx="16"/>
          </p:nvPr>
        </p:nvSpPr>
        <p:spPr>
          <a:xfrm>
            <a:off x="4454554" y="3577519"/>
            <a:ext cx="3441700" cy="1819689"/>
          </a:xfrm>
        </p:spPr>
        <p:txBody>
          <a:bodyPr/>
          <a:lstStyle/>
          <a:p>
            <a:endParaRPr lang="en-GB"/>
          </a:p>
        </p:txBody>
      </p:sp>
      <p:sp>
        <p:nvSpPr>
          <p:cNvPr id="11" name="Picture Placeholder 7"/>
          <p:cNvSpPr>
            <a:spLocks noGrp="1"/>
          </p:cNvSpPr>
          <p:nvPr>
            <p:ph type="pic" sz="quarter" idx="17"/>
          </p:nvPr>
        </p:nvSpPr>
        <p:spPr>
          <a:xfrm>
            <a:off x="8347189" y="3575053"/>
            <a:ext cx="3441700" cy="1819689"/>
          </a:xfrm>
        </p:spPr>
        <p:txBody>
          <a:bodyPr/>
          <a:lstStyle/>
          <a:p>
            <a:endParaRPr lang="en-GB"/>
          </a:p>
        </p:txBody>
      </p:sp>
    </p:spTree>
    <p:extLst>
      <p:ext uri="{BB962C8B-B14F-4D97-AF65-F5344CB8AC3E}">
        <p14:creationId xmlns:p14="http://schemas.microsoft.com/office/powerpoint/2010/main" val="36143634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5386" y="216024"/>
            <a:ext cx="11360964" cy="956284"/>
          </a:xfrm>
        </p:spPr>
        <p:txBody>
          <a:bodyPr/>
          <a:lstStyle>
            <a:lvl1pPr>
              <a:defRPr/>
            </a:lvl1pPr>
          </a:lstStyle>
          <a:p>
            <a:r>
              <a:rPr lang="en-GB" dirty="0"/>
              <a:t>Click to edit Master title style</a:t>
            </a:r>
          </a:p>
        </p:txBody>
      </p:sp>
      <p:sp>
        <p:nvSpPr>
          <p:cNvPr id="3" name="Text Placeholder 2"/>
          <p:cNvSpPr>
            <a:spLocks noGrp="1"/>
          </p:cNvSpPr>
          <p:nvPr>
            <p:ph type="body" idx="1"/>
          </p:nvPr>
        </p:nvSpPr>
        <p:spPr>
          <a:xfrm>
            <a:off x="482604" y="1535113"/>
            <a:ext cx="5386917" cy="639762"/>
          </a:xfrm>
        </p:spPr>
        <p:txBody>
          <a:bodyPr anchor="t" anchorCtr="0"/>
          <a:lstStyle>
            <a:lvl1pPr marL="0" indent="0">
              <a:buNone/>
              <a:defRPr sz="22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82604" y="2174875"/>
            <a:ext cx="5386917" cy="4302125"/>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Text Placeholder 4"/>
          <p:cNvSpPr>
            <a:spLocks noGrp="1"/>
          </p:cNvSpPr>
          <p:nvPr>
            <p:ph type="body" sz="quarter" idx="3"/>
          </p:nvPr>
        </p:nvSpPr>
        <p:spPr>
          <a:xfrm>
            <a:off x="6066372" y="1535113"/>
            <a:ext cx="5389033" cy="639762"/>
          </a:xfrm>
        </p:spPr>
        <p:txBody>
          <a:bodyPr anchor="t" anchorCtr="0"/>
          <a:lstStyle>
            <a:lvl1pPr marL="0" indent="0">
              <a:buNone/>
              <a:defRPr sz="22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6066372" y="2174875"/>
            <a:ext cx="5389033" cy="4302125"/>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830527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27997484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197767" y="216371"/>
            <a:ext cx="11302084" cy="9501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dirty="0"/>
              <a:t>Click to edit master title style</a:t>
            </a:r>
          </a:p>
        </p:txBody>
      </p:sp>
      <p:sp>
        <p:nvSpPr>
          <p:cNvPr id="7171" name="Rectangle 3"/>
          <p:cNvSpPr>
            <a:spLocks noGrp="1" noChangeArrowheads="1"/>
          </p:cNvSpPr>
          <p:nvPr>
            <p:ph type="body" idx="1"/>
          </p:nvPr>
        </p:nvSpPr>
        <p:spPr bwMode="auto">
          <a:xfrm>
            <a:off x="474134" y="1383614"/>
            <a:ext cx="11337565" cy="5265317"/>
          </a:xfrm>
          <a:prstGeom prst="rect">
            <a:avLst/>
          </a:prstGeom>
          <a:noFill/>
          <a:ln w="9525">
            <a:noFill/>
            <a:miter lim="800000"/>
            <a:headEnd/>
            <a:tailEnd/>
          </a:ln>
          <a:effectLst/>
        </p:spPr>
        <p:txBody>
          <a:bodyPr vert="horz" wrap="square" lIns="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pic>
        <p:nvPicPr>
          <p:cNvPr id="2" name="Picture 1" descr="Portrait-Logos-Colour.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366167" y="5533540"/>
            <a:ext cx="1502429" cy="1213212"/>
          </a:xfrm>
          <a:prstGeom prst="rect">
            <a:avLst/>
          </a:prstGeom>
        </p:spPr>
      </p:pic>
    </p:spTree>
    <p:extLst>
      <p:ext uri="{BB962C8B-B14F-4D97-AF65-F5344CB8AC3E}">
        <p14:creationId xmlns:p14="http://schemas.microsoft.com/office/powerpoint/2010/main" val="3503304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marL="180975" algn="l" rtl="0" eaLnBrk="1" fontAlgn="base" hangingPunct="1">
        <a:spcBef>
          <a:spcPct val="0"/>
        </a:spcBef>
        <a:spcAft>
          <a:spcPct val="0"/>
        </a:spcAft>
        <a:defRPr sz="3200" b="1" i="0">
          <a:solidFill>
            <a:srgbClr val="73C9BB"/>
          </a:solidFill>
          <a:latin typeface="Bitter"/>
          <a:ea typeface="+mj-ea"/>
          <a:cs typeface="Bitter"/>
        </a:defRPr>
      </a:lvl1pPr>
      <a:lvl2pPr marL="180975" algn="l" rtl="0" eaLnBrk="1" fontAlgn="base" hangingPunct="1">
        <a:spcBef>
          <a:spcPct val="0"/>
        </a:spcBef>
        <a:spcAft>
          <a:spcPct val="0"/>
        </a:spcAft>
        <a:defRPr sz="3600">
          <a:solidFill>
            <a:schemeClr val="bg1"/>
          </a:solidFill>
          <a:latin typeface="Arial" charset="0"/>
          <a:cs typeface="Arial" charset="0"/>
        </a:defRPr>
      </a:lvl2pPr>
      <a:lvl3pPr marL="180975" algn="l" rtl="0" eaLnBrk="1" fontAlgn="base" hangingPunct="1">
        <a:spcBef>
          <a:spcPct val="0"/>
        </a:spcBef>
        <a:spcAft>
          <a:spcPct val="0"/>
        </a:spcAft>
        <a:defRPr sz="3600">
          <a:solidFill>
            <a:schemeClr val="bg1"/>
          </a:solidFill>
          <a:latin typeface="Arial" charset="0"/>
          <a:cs typeface="Arial" charset="0"/>
        </a:defRPr>
      </a:lvl3pPr>
      <a:lvl4pPr marL="180975" algn="l" rtl="0" eaLnBrk="1" fontAlgn="base" hangingPunct="1">
        <a:spcBef>
          <a:spcPct val="0"/>
        </a:spcBef>
        <a:spcAft>
          <a:spcPct val="0"/>
        </a:spcAft>
        <a:defRPr sz="3600">
          <a:solidFill>
            <a:schemeClr val="bg1"/>
          </a:solidFill>
          <a:latin typeface="Arial" charset="0"/>
          <a:cs typeface="Arial" charset="0"/>
        </a:defRPr>
      </a:lvl4pPr>
      <a:lvl5pPr marL="180975" algn="l" rtl="0" eaLnBrk="1" fontAlgn="base" hangingPunct="1">
        <a:spcBef>
          <a:spcPct val="0"/>
        </a:spcBef>
        <a:spcAft>
          <a:spcPct val="0"/>
        </a:spcAft>
        <a:defRPr sz="3600">
          <a:solidFill>
            <a:schemeClr val="bg1"/>
          </a:solidFill>
          <a:latin typeface="Arial" charset="0"/>
          <a:cs typeface="Arial" charset="0"/>
        </a:defRPr>
      </a:lvl5pPr>
      <a:lvl6pPr marL="638175" algn="l" rtl="0" eaLnBrk="1" fontAlgn="base" hangingPunct="1">
        <a:spcBef>
          <a:spcPct val="0"/>
        </a:spcBef>
        <a:spcAft>
          <a:spcPct val="0"/>
        </a:spcAft>
        <a:defRPr sz="3600">
          <a:solidFill>
            <a:schemeClr val="bg1"/>
          </a:solidFill>
          <a:latin typeface="Arial" charset="0"/>
          <a:cs typeface="Arial" charset="0"/>
        </a:defRPr>
      </a:lvl6pPr>
      <a:lvl7pPr marL="1095375" algn="l" rtl="0" eaLnBrk="1" fontAlgn="base" hangingPunct="1">
        <a:spcBef>
          <a:spcPct val="0"/>
        </a:spcBef>
        <a:spcAft>
          <a:spcPct val="0"/>
        </a:spcAft>
        <a:defRPr sz="3600">
          <a:solidFill>
            <a:schemeClr val="bg1"/>
          </a:solidFill>
          <a:latin typeface="Arial" charset="0"/>
          <a:cs typeface="Arial" charset="0"/>
        </a:defRPr>
      </a:lvl7pPr>
      <a:lvl8pPr marL="1552575" algn="l" rtl="0" eaLnBrk="1" fontAlgn="base" hangingPunct="1">
        <a:spcBef>
          <a:spcPct val="0"/>
        </a:spcBef>
        <a:spcAft>
          <a:spcPct val="0"/>
        </a:spcAft>
        <a:defRPr sz="3600">
          <a:solidFill>
            <a:schemeClr val="bg1"/>
          </a:solidFill>
          <a:latin typeface="Arial" charset="0"/>
          <a:cs typeface="Arial" charset="0"/>
        </a:defRPr>
      </a:lvl8pPr>
      <a:lvl9pPr marL="2009775" algn="l" rtl="0" eaLnBrk="1" fontAlgn="base" hangingPunct="1">
        <a:spcBef>
          <a:spcPct val="0"/>
        </a:spcBef>
        <a:spcAft>
          <a:spcPct val="0"/>
        </a:spcAft>
        <a:defRPr sz="3600">
          <a:solidFill>
            <a:schemeClr val="bg1"/>
          </a:solidFill>
          <a:latin typeface="Arial" charset="0"/>
          <a:cs typeface="Arial" charset="0"/>
        </a:defRPr>
      </a:lvl9pPr>
    </p:titleStyle>
    <p:bodyStyle>
      <a:lvl1pPr marL="342000" indent="-216000" algn="l" rtl="0" eaLnBrk="1" fontAlgn="base" hangingPunct="1">
        <a:lnSpc>
          <a:spcPct val="120000"/>
        </a:lnSpc>
        <a:spcBef>
          <a:spcPct val="20000"/>
        </a:spcBef>
        <a:spcAft>
          <a:spcPct val="0"/>
        </a:spcAft>
        <a:buClr>
          <a:schemeClr val="accent5"/>
        </a:buClr>
        <a:buChar char="•"/>
        <a:defRPr sz="2000" b="0" i="0">
          <a:solidFill>
            <a:schemeClr val="tx1"/>
          </a:solidFill>
          <a:latin typeface="PT Sans"/>
          <a:ea typeface="+mn-ea"/>
          <a:cs typeface="PT Sans"/>
        </a:defRPr>
      </a:lvl1pPr>
      <a:lvl2pPr marL="742950" indent="-216000" algn="l" rtl="0" eaLnBrk="1" fontAlgn="base" hangingPunct="1">
        <a:lnSpc>
          <a:spcPct val="120000"/>
        </a:lnSpc>
        <a:spcBef>
          <a:spcPct val="20000"/>
        </a:spcBef>
        <a:spcAft>
          <a:spcPct val="0"/>
        </a:spcAft>
        <a:buClr>
          <a:schemeClr val="accent5"/>
        </a:buClr>
        <a:buFont typeface="Lucida Grande"/>
        <a:buChar char="-"/>
        <a:defRPr sz="1800" b="0" i="0">
          <a:solidFill>
            <a:schemeClr val="tx1"/>
          </a:solidFill>
          <a:latin typeface="PT Sans"/>
          <a:cs typeface="PT Sans"/>
        </a:defRPr>
      </a:lvl2pPr>
      <a:lvl3pPr marL="1143000" indent="-216000" algn="l" rtl="0" eaLnBrk="1" fontAlgn="base" hangingPunct="1">
        <a:lnSpc>
          <a:spcPct val="120000"/>
        </a:lnSpc>
        <a:spcBef>
          <a:spcPct val="20000"/>
        </a:spcBef>
        <a:spcAft>
          <a:spcPct val="0"/>
        </a:spcAft>
        <a:buClr>
          <a:schemeClr val="accent5"/>
        </a:buClr>
        <a:buFont typeface="Lucida Grande"/>
        <a:buChar char="-"/>
        <a:defRPr sz="1600" b="0" i="0">
          <a:solidFill>
            <a:schemeClr val="tx1"/>
          </a:solidFill>
          <a:latin typeface="PT Sans"/>
          <a:cs typeface="PT Sans"/>
        </a:defRPr>
      </a:lvl3pPr>
      <a:lvl4pPr marL="1600200" indent="-216000" algn="l" rtl="0" eaLnBrk="1" fontAlgn="base" hangingPunct="1">
        <a:lnSpc>
          <a:spcPct val="120000"/>
        </a:lnSpc>
        <a:spcBef>
          <a:spcPct val="20000"/>
        </a:spcBef>
        <a:spcAft>
          <a:spcPct val="0"/>
        </a:spcAft>
        <a:buClr>
          <a:schemeClr val="accent5"/>
        </a:buClr>
        <a:buFont typeface="Lucida Grande"/>
        <a:buChar char="-"/>
        <a:defRPr sz="1400" b="0" i="0">
          <a:solidFill>
            <a:schemeClr val="tx1"/>
          </a:solidFill>
          <a:latin typeface="PT Sans"/>
          <a:cs typeface="PT Sans"/>
        </a:defRPr>
      </a:lvl4pPr>
      <a:lvl5pPr marL="2057400" indent="-216000" algn="l" rtl="0" eaLnBrk="1" fontAlgn="base" hangingPunct="1">
        <a:lnSpc>
          <a:spcPct val="120000"/>
        </a:lnSpc>
        <a:spcBef>
          <a:spcPct val="20000"/>
        </a:spcBef>
        <a:spcAft>
          <a:spcPct val="0"/>
        </a:spcAft>
        <a:buClr>
          <a:schemeClr val="accent5"/>
        </a:buClr>
        <a:buFont typeface="Lucida Grande"/>
        <a:buChar char="-"/>
        <a:defRPr sz="1200" b="0" i="0">
          <a:solidFill>
            <a:schemeClr val="tx1"/>
          </a:solidFill>
          <a:latin typeface="PT Sans"/>
          <a:cs typeface="PT San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taffintranet.bournemouth.ac.uk/workingatbu/humanresourcesstaffhandbook/supportingfamilywork-lifebalance/" TargetMode="External"/><Relationship Id="rId2" Type="http://schemas.openxmlformats.org/officeDocument/2006/relationships/hyperlink" Target="https://www.carersuk.org/news-and-campaigns/our-campaigns/carers-rights-day/" TargetMode="External"/><Relationship Id="rId1" Type="http://schemas.openxmlformats.org/officeDocument/2006/relationships/slideLayout" Target="../slideLayouts/slideLayout2.xml"/><Relationship Id="rId5" Type="http://schemas.openxmlformats.org/officeDocument/2006/relationships/hyperlink" Target="https://www.carersuk.org/help-and-advice/practical-support/coming-out-of-hospital/" TargetMode="External"/><Relationship Id="rId4" Type="http://schemas.openxmlformats.org/officeDocument/2006/relationships/hyperlink" Target="https://www.carersuk.org/help-and-advice/practical-support/carers-assessment/"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carersuk.org/news-and-campaigns/our-campaigns/carers-rights-da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carersuk.org/for-professionals/digital-products-and-services/digital-resource-for-carers/" TargetMode="External"/><Relationship Id="rId3" Type="http://schemas.openxmlformats.org/officeDocument/2006/relationships/hyperlink" Target="https://staffintranet.bournemouth.ac.uk/workingatbu/healthsafetywellbeing/mentalhealth/" TargetMode="External"/><Relationship Id="rId7" Type="http://schemas.openxmlformats.org/officeDocument/2006/relationships/hyperlink" Target="https://www.carersuk.org/help-and-advice/your-health-and-wellbeing/" TargetMode="External"/><Relationship Id="rId2" Type="http://schemas.openxmlformats.org/officeDocument/2006/relationships/hyperlink" Target="https://staffintranet.bournemouth.ac.uk/workingatbu/humanresourcesstaffhandbook/supportingfamilywork-lifebalance/carer/" TargetMode="External"/><Relationship Id="rId1" Type="http://schemas.openxmlformats.org/officeDocument/2006/relationships/slideLayout" Target="../slideLayouts/slideLayout2.xml"/><Relationship Id="rId6" Type="http://schemas.openxmlformats.org/officeDocument/2006/relationships/hyperlink" Target="https://staffintranet.bournemouth.ac.uk/workingatbu/healthsafetywellbeing/occupationalhealthwellbeing/employeeassistanceprogramme/" TargetMode="External"/><Relationship Id="rId5" Type="http://schemas.openxmlformats.org/officeDocument/2006/relationships/hyperlink" Target="https://staffintranet.bournemouth.ac.uk/workingatbu/healthsafetywellbeing/mentalhealth/busupport/" TargetMode="External"/><Relationship Id="rId4" Type="http://schemas.openxmlformats.org/officeDocument/2006/relationships/hyperlink" Target="https://staffintranet.bournemouth.ac.uk/workingatbu/healthsafetywellbeing/mentalhealth/externalsupport/" TargetMode="External"/><Relationship Id="rId9" Type="http://schemas.openxmlformats.org/officeDocument/2006/relationships/hyperlink" Target="https://www.carersuk.org/help-and-advice/guides-and-tools/digital-support-resources/?utm_source=Carers%20UK&amp;utm_medium=email&amp;utm_campaign=14113850_DRC&amp;dm_i=74C,8EIBE,VSN6W0,YO5ZP,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57301" y="2924944"/>
            <a:ext cx="10029824" cy="2304256"/>
          </a:xfrm>
        </p:spPr>
        <p:txBody>
          <a:bodyPr/>
          <a:lstStyle/>
          <a:p>
            <a:r>
              <a:rPr lang="en-GB" sz="4400" dirty="0"/>
              <a:t>BU Staff Working Carers Forum </a:t>
            </a:r>
            <a:br>
              <a:rPr lang="en-GB" sz="4400" dirty="0"/>
            </a:br>
            <a:r>
              <a:rPr lang="en-GB" sz="4400" dirty="0"/>
              <a:t>Monday 27</a:t>
            </a:r>
            <a:r>
              <a:rPr lang="en-GB" sz="4400" baseline="30000" dirty="0"/>
              <a:t>th</a:t>
            </a:r>
            <a:r>
              <a:rPr lang="en-GB" sz="4400" dirty="0"/>
              <a:t> November 12 – 1pm</a:t>
            </a:r>
            <a:br>
              <a:rPr lang="en-GB" sz="4000" dirty="0"/>
            </a:br>
            <a:br>
              <a:rPr lang="en-GB" sz="2800" dirty="0"/>
            </a:br>
            <a:endParaRPr lang="en-GB" sz="2800" dirty="0"/>
          </a:p>
        </p:txBody>
      </p:sp>
      <p:sp>
        <p:nvSpPr>
          <p:cNvPr id="3" name="Subtitle 2"/>
          <p:cNvSpPr>
            <a:spLocks noGrp="1"/>
          </p:cNvSpPr>
          <p:nvPr>
            <p:ph type="subTitle" idx="1"/>
          </p:nvPr>
        </p:nvSpPr>
        <p:spPr>
          <a:xfrm>
            <a:off x="1699846" y="5379026"/>
            <a:ext cx="8792308" cy="1197633"/>
          </a:xfrm>
        </p:spPr>
        <p:txBody>
          <a:bodyPr/>
          <a:lstStyle/>
          <a:p>
            <a:r>
              <a:rPr lang="en-GB" sz="3200" dirty="0"/>
              <a:t>Carers Rights Day 2023</a:t>
            </a:r>
          </a:p>
        </p:txBody>
      </p:sp>
    </p:spTree>
    <p:extLst>
      <p:ext uri="{BB962C8B-B14F-4D97-AF65-F5344CB8AC3E}">
        <p14:creationId xmlns:p14="http://schemas.microsoft.com/office/powerpoint/2010/main" val="26143989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2EADC-150F-DEA7-6029-35CBE06659C1}"/>
              </a:ext>
            </a:extLst>
          </p:cNvPr>
          <p:cNvSpPr>
            <a:spLocks noGrp="1"/>
          </p:cNvSpPr>
          <p:nvPr>
            <p:ph type="title"/>
          </p:nvPr>
        </p:nvSpPr>
        <p:spPr/>
        <p:txBody>
          <a:bodyPr/>
          <a:lstStyle/>
          <a:p>
            <a:r>
              <a:rPr lang="en-GB" dirty="0"/>
              <a:t>Your rights: today, tomorrow and in the future</a:t>
            </a:r>
          </a:p>
        </p:txBody>
      </p:sp>
      <p:sp>
        <p:nvSpPr>
          <p:cNvPr id="3" name="Content Placeholder 2">
            <a:extLst>
              <a:ext uri="{FF2B5EF4-FFF2-40B4-BE49-F238E27FC236}">
                <a16:creationId xmlns:a16="http://schemas.microsoft.com/office/drawing/2014/main" id="{DAC682A7-B760-EB46-5AFC-B23DF9A94DC2}"/>
              </a:ext>
            </a:extLst>
          </p:cNvPr>
          <p:cNvSpPr>
            <a:spLocks noGrp="1"/>
          </p:cNvSpPr>
          <p:nvPr>
            <p:ph idx="1"/>
          </p:nvPr>
        </p:nvSpPr>
        <p:spPr>
          <a:xfrm>
            <a:off x="159376" y="1166519"/>
            <a:ext cx="11378865" cy="5275642"/>
          </a:xfrm>
        </p:spPr>
        <p:txBody>
          <a:bodyPr/>
          <a:lstStyle/>
          <a:p>
            <a:pPr marL="126000" indent="0">
              <a:buNone/>
            </a:pPr>
            <a:r>
              <a:rPr lang="en-GB" dirty="0"/>
              <a:t>If you are an unpaid carer, you’re entitled to certain rights which may help you access services, look after your health and wellbeing or could provide vital information and support in looking after your partner, family member or friend.  </a:t>
            </a:r>
            <a:r>
              <a:rPr lang="en-GB" dirty="0">
                <a:hlinkClick r:id="rId2"/>
              </a:rPr>
              <a:t>Carers UK </a:t>
            </a:r>
            <a:r>
              <a:rPr lang="en-GB" dirty="0"/>
              <a:t>provides the following overview</a:t>
            </a:r>
          </a:p>
          <a:p>
            <a:r>
              <a:rPr lang="en-GB" dirty="0"/>
              <a:t>the right to request flexible working (see </a:t>
            </a:r>
            <a:r>
              <a:rPr lang="en-GB" dirty="0">
                <a:hlinkClick r:id="rId3"/>
              </a:rPr>
              <a:t>BU Supporting Family &amp; Work-Life Balance</a:t>
            </a:r>
            <a:r>
              <a:rPr lang="en-GB" dirty="0"/>
              <a:t>)</a:t>
            </a:r>
          </a:p>
          <a:p>
            <a:r>
              <a:rPr lang="en-GB" dirty="0"/>
              <a:t>you can ask your GP practice to identify you as a carer on your patient record and might be called forward for priority vaccines or other public health campaigns</a:t>
            </a:r>
          </a:p>
          <a:p>
            <a:r>
              <a:rPr lang="en-GB" dirty="0"/>
              <a:t>exercise your right to request a free flu jab</a:t>
            </a:r>
          </a:p>
          <a:p>
            <a:r>
              <a:rPr lang="en-GB" dirty="0"/>
              <a:t>If you look after an older or disabled person, the law - under the Equality Act 2010 – protects you against direct discrimination or harassment because of your caring responsibilities</a:t>
            </a:r>
          </a:p>
          <a:p>
            <a:r>
              <a:rPr lang="en-GB" dirty="0"/>
              <a:t>Many carers find it easier to continue in their caring role if they can get some assistance. If it appears that they have needs for support, they can have a </a:t>
            </a:r>
            <a:r>
              <a:rPr lang="en-GB" dirty="0">
                <a:hlinkClick r:id="rId4"/>
              </a:rPr>
              <a:t>carer’s assessment</a:t>
            </a:r>
            <a:endParaRPr lang="en-GB" dirty="0"/>
          </a:p>
          <a:p>
            <a:r>
              <a:rPr lang="en-GB" dirty="0"/>
              <a:t>If you are a carer and the person you care for is being discharged from hospital, </a:t>
            </a:r>
          </a:p>
          <a:p>
            <a:pPr marL="126000" indent="0">
              <a:buNone/>
            </a:pPr>
            <a:r>
              <a:rPr lang="en-GB" dirty="0"/>
              <a:t>   the hospital must </a:t>
            </a:r>
            <a:r>
              <a:rPr lang="en-GB" dirty="0">
                <a:hlinkClick r:id="rId5"/>
              </a:rPr>
              <a:t>identify and consult with you</a:t>
            </a:r>
            <a:r>
              <a:rPr lang="en-GB" dirty="0"/>
              <a:t>, where possible.</a:t>
            </a:r>
          </a:p>
          <a:p>
            <a:endParaRPr lang="en-GB" dirty="0"/>
          </a:p>
        </p:txBody>
      </p:sp>
    </p:spTree>
    <p:extLst>
      <p:ext uri="{BB962C8B-B14F-4D97-AF65-F5344CB8AC3E}">
        <p14:creationId xmlns:p14="http://schemas.microsoft.com/office/powerpoint/2010/main" val="18789310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ED493-DC4E-FFD8-EEF6-806758445495}"/>
              </a:ext>
            </a:extLst>
          </p:cNvPr>
          <p:cNvSpPr>
            <a:spLocks noGrp="1"/>
          </p:cNvSpPr>
          <p:nvPr>
            <p:ph type="title"/>
          </p:nvPr>
        </p:nvSpPr>
        <p:spPr/>
        <p:txBody>
          <a:bodyPr/>
          <a:lstStyle/>
          <a:p>
            <a:r>
              <a:rPr lang="en-GB" dirty="0"/>
              <a:t>Your rights: today, tomorrow and in the future</a:t>
            </a:r>
          </a:p>
        </p:txBody>
      </p:sp>
      <p:sp>
        <p:nvSpPr>
          <p:cNvPr id="3" name="Content Placeholder 2">
            <a:extLst>
              <a:ext uri="{FF2B5EF4-FFF2-40B4-BE49-F238E27FC236}">
                <a16:creationId xmlns:a16="http://schemas.microsoft.com/office/drawing/2014/main" id="{08904D8F-68E5-EF4F-A32F-F8D2133F8561}"/>
              </a:ext>
            </a:extLst>
          </p:cNvPr>
          <p:cNvSpPr>
            <a:spLocks noGrp="1"/>
          </p:cNvSpPr>
          <p:nvPr>
            <p:ph idx="1"/>
          </p:nvPr>
        </p:nvSpPr>
        <p:spPr>
          <a:xfrm>
            <a:off x="120986" y="1166519"/>
            <a:ext cx="11378865" cy="5275642"/>
          </a:xfrm>
        </p:spPr>
        <p:txBody>
          <a:bodyPr/>
          <a:lstStyle/>
          <a:p>
            <a:pPr marL="126000" indent="0" algn="l">
              <a:buNone/>
            </a:pPr>
            <a:r>
              <a:rPr lang="en-GB" b="1" i="0" dirty="0">
                <a:solidFill>
                  <a:srgbClr val="333333"/>
                </a:solidFill>
                <a:effectLst/>
                <a:latin typeface="Source Sans Pro" panose="020B0503030403020204" pitchFamily="34" charset="0"/>
              </a:rPr>
              <a:t>The following information is also provided by </a:t>
            </a:r>
            <a:r>
              <a:rPr lang="en-GB" b="1" i="0" dirty="0">
                <a:solidFill>
                  <a:srgbClr val="333333"/>
                </a:solidFill>
                <a:effectLst/>
                <a:latin typeface="Source Sans Pro" panose="020B0503030403020204" pitchFamily="34" charset="0"/>
                <a:hlinkClick r:id="rId2"/>
              </a:rPr>
              <a:t>Carers UK</a:t>
            </a:r>
            <a:r>
              <a:rPr lang="en-GB" b="1" i="0" dirty="0">
                <a:solidFill>
                  <a:srgbClr val="333333"/>
                </a:solidFill>
                <a:effectLst/>
                <a:latin typeface="Source Sans Pro" panose="020B0503030403020204" pitchFamily="34" charset="0"/>
              </a:rPr>
              <a:t>:</a:t>
            </a:r>
          </a:p>
          <a:p>
            <a:pPr marL="126000" indent="0" algn="l">
              <a:buNone/>
            </a:pPr>
            <a:endParaRPr lang="en-GB" b="1" i="0" dirty="0">
              <a:solidFill>
                <a:srgbClr val="333333"/>
              </a:solidFill>
              <a:effectLst/>
              <a:latin typeface="Source Sans Pro" panose="020B0503030403020204" pitchFamily="34" charset="0"/>
            </a:endParaRPr>
          </a:p>
          <a:p>
            <a:pPr marL="126000" indent="0" algn="l">
              <a:buNone/>
            </a:pPr>
            <a:r>
              <a:rPr lang="en-GB" b="1" i="0" dirty="0">
                <a:solidFill>
                  <a:srgbClr val="333333"/>
                </a:solidFill>
                <a:effectLst/>
                <a:latin typeface="Source Sans Pro" panose="020B0503030403020204" pitchFamily="34" charset="0"/>
              </a:rPr>
              <a:t>New rights, right around the corner</a:t>
            </a:r>
          </a:p>
          <a:p>
            <a:pPr algn="l"/>
            <a:r>
              <a:rPr lang="en-GB" b="0" i="0" dirty="0">
                <a:solidFill>
                  <a:srgbClr val="333333"/>
                </a:solidFill>
                <a:effectLst/>
                <a:latin typeface="Source Sans Pro" panose="020B0503030403020204" pitchFamily="34" charset="0"/>
              </a:rPr>
              <a:t>The Carer’s Leave Act is something Carers UK has been campaigning for tirelessly for many years and we expect it will become law in 2024. It will give employees juggling work with unpaid care </a:t>
            </a:r>
            <a:r>
              <a:rPr lang="en-GB" b="1" i="0" dirty="0">
                <a:solidFill>
                  <a:srgbClr val="333333"/>
                </a:solidFill>
                <a:effectLst/>
                <a:latin typeface="Source Sans Pro" panose="020B0503030403020204" pitchFamily="34" charset="0"/>
              </a:rPr>
              <a:t>a legal right to request up to five days unpaid leave</a:t>
            </a:r>
            <a:r>
              <a:rPr lang="en-GB" b="0" i="0" dirty="0">
                <a:solidFill>
                  <a:srgbClr val="333333"/>
                </a:solidFill>
                <a:effectLst/>
                <a:latin typeface="Source Sans Pro" panose="020B0503030403020204" pitchFamily="34" charset="0"/>
              </a:rPr>
              <a:t> every twelve months, which will help many manage some of the day-to-day challenges of being a carer – enabling them to stay in employment.</a:t>
            </a:r>
          </a:p>
          <a:p>
            <a:pPr marL="126000" indent="0" algn="l">
              <a:buNone/>
            </a:pPr>
            <a:endParaRPr lang="en-GB" b="0" i="0" dirty="0">
              <a:solidFill>
                <a:srgbClr val="333333"/>
              </a:solidFill>
              <a:effectLst/>
              <a:latin typeface="Source Sans Pro" panose="020B0503030403020204" pitchFamily="34" charset="0"/>
            </a:endParaRPr>
          </a:p>
          <a:p>
            <a:pPr algn="l"/>
            <a:r>
              <a:rPr lang="en-GB" b="0" i="0" dirty="0">
                <a:solidFill>
                  <a:srgbClr val="333333"/>
                </a:solidFill>
                <a:effectLst/>
                <a:latin typeface="Source Sans Pro" panose="020B0503030403020204" pitchFamily="34" charset="0"/>
              </a:rPr>
              <a:t>With the introduction of the new Employment Relations (Flexible Working) Act anyone, including unpaid will be able to </a:t>
            </a:r>
            <a:r>
              <a:rPr lang="en-GB" b="1" i="0" dirty="0">
                <a:solidFill>
                  <a:srgbClr val="333333"/>
                </a:solidFill>
                <a:effectLst/>
                <a:latin typeface="Source Sans Pro" panose="020B0503030403020204" pitchFamily="34" charset="0"/>
              </a:rPr>
              <a:t>ask their employer for changes to their working hours, times of work, or place of work, from day one.</a:t>
            </a:r>
            <a:r>
              <a:rPr lang="en-GB" b="0" i="0" dirty="0">
                <a:solidFill>
                  <a:srgbClr val="333333"/>
                </a:solidFill>
                <a:effectLst/>
                <a:latin typeface="Source Sans Pro" panose="020B0503030403020204" pitchFamily="34" charset="0"/>
              </a:rPr>
              <a:t> And being able to ask for a different flexible working arrangement more than once a year will be a huge help too. We expect the Act to become law in 2024.</a:t>
            </a:r>
          </a:p>
          <a:p>
            <a:endParaRPr lang="en-GB" dirty="0"/>
          </a:p>
        </p:txBody>
      </p:sp>
    </p:spTree>
    <p:extLst>
      <p:ext uri="{BB962C8B-B14F-4D97-AF65-F5344CB8AC3E}">
        <p14:creationId xmlns:p14="http://schemas.microsoft.com/office/powerpoint/2010/main" val="10107658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8BB3E-8284-AA27-34FE-8249B483CC2C}"/>
              </a:ext>
            </a:extLst>
          </p:cNvPr>
          <p:cNvSpPr>
            <a:spLocks noGrp="1"/>
          </p:cNvSpPr>
          <p:nvPr>
            <p:ph type="title"/>
          </p:nvPr>
        </p:nvSpPr>
        <p:spPr>
          <a:xfrm>
            <a:off x="0" y="216371"/>
            <a:ext cx="11302084" cy="950148"/>
          </a:xfrm>
        </p:spPr>
        <p:txBody>
          <a:bodyPr/>
          <a:lstStyle/>
          <a:p>
            <a:r>
              <a:rPr lang="en-GB" dirty="0"/>
              <a:t>Carers UK - State of Caring 2023 Health Report</a:t>
            </a:r>
          </a:p>
        </p:txBody>
      </p:sp>
      <p:sp>
        <p:nvSpPr>
          <p:cNvPr id="3" name="Content Placeholder 2">
            <a:extLst>
              <a:ext uri="{FF2B5EF4-FFF2-40B4-BE49-F238E27FC236}">
                <a16:creationId xmlns:a16="http://schemas.microsoft.com/office/drawing/2014/main" id="{CA764126-47F5-3CF8-72B4-D24B596A9E57}"/>
              </a:ext>
            </a:extLst>
          </p:cNvPr>
          <p:cNvSpPr>
            <a:spLocks noGrp="1"/>
          </p:cNvSpPr>
          <p:nvPr>
            <p:ph idx="1"/>
          </p:nvPr>
        </p:nvSpPr>
        <p:spPr>
          <a:xfrm>
            <a:off x="120986" y="1166519"/>
            <a:ext cx="11378865" cy="5475110"/>
          </a:xfrm>
        </p:spPr>
        <p:txBody>
          <a:bodyPr/>
          <a:lstStyle/>
          <a:p>
            <a:pPr marL="126000" indent="0" algn="l">
              <a:buNone/>
            </a:pPr>
            <a:r>
              <a:rPr lang="en-GB" dirty="0">
                <a:solidFill>
                  <a:srgbClr val="333333"/>
                </a:solidFill>
                <a:latin typeface="Arial" panose="020B0604020202020204" pitchFamily="34" charset="0"/>
              </a:rPr>
              <a:t>R</a:t>
            </a:r>
            <a:r>
              <a:rPr lang="en-GB" b="0" i="0" dirty="0">
                <a:solidFill>
                  <a:srgbClr val="333333"/>
                </a:solidFill>
                <a:effectLst/>
                <a:latin typeface="Arial" panose="020B0604020202020204" pitchFamily="34" charset="0"/>
              </a:rPr>
              <a:t>esponded to by over 11,000 carers, shows that</a:t>
            </a:r>
          </a:p>
          <a:p>
            <a:pPr algn="l">
              <a:buFont typeface="Arial" panose="020B0604020202020204" pitchFamily="34" charset="0"/>
              <a:buChar char="•"/>
            </a:pPr>
            <a:r>
              <a:rPr lang="en-GB" b="0" i="0" dirty="0">
                <a:solidFill>
                  <a:srgbClr val="333333"/>
                </a:solidFill>
                <a:effectLst/>
                <a:latin typeface="Arial" panose="020B0604020202020204" pitchFamily="34" charset="0"/>
              </a:rPr>
              <a:t>27% of unpaid carers have bad or very bad mental health, rising to 31% of those caring for more than 50 hours a week, or for over 10 years.</a:t>
            </a:r>
          </a:p>
          <a:p>
            <a:pPr algn="l">
              <a:buFont typeface="Arial" panose="020B0604020202020204" pitchFamily="34" charset="0"/>
              <a:buChar char="•"/>
            </a:pPr>
            <a:r>
              <a:rPr lang="en-GB" b="0" i="0" dirty="0">
                <a:solidFill>
                  <a:srgbClr val="333333"/>
                </a:solidFill>
                <a:effectLst/>
                <a:latin typeface="Arial" panose="020B0604020202020204" pitchFamily="34" charset="0"/>
              </a:rPr>
              <a:t>84% of carers whose mental health is bad or very bad have continuous low mood, 82% have feelings of hopelessness, and 71% regularly feel tearful.</a:t>
            </a:r>
          </a:p>
          <a:p>
            <a:pPr algn="l">
              <a:buFont typeface="Arial" panose="020B0604020202020204" pitchFamily="34" charset="0"/>
              <a:buChar char="•"/>
            </a:pPr>
            <a:r>
              <a:rPr lang="en-GB" b="0" i="0" dirty="0">
                <a:solidFill>
                  <a:srgbClr val="333333"/>
                </a:solidFill>
                <a:effectLst/>
                <a:latin typeface="Arial" panose="020B0604020202020204" pitchFamily="34" charset="0"/>
              </a:rPr>
              <a:t>68% of carers with bad or very bad mental health are living with a sense of fear or dread.</a:t>
            </a:r>
          </a:p>
          <a:p>
            <a:pPr algn="l">
              <a:buFont typeface="Arial" panose="020B0604020202020204" pitchFamily="34" charset="0"/>
              <a:buChar char="•"/>
            </a:pPr>
            <a:r>
              <a:rPr lang="en-GB" b="0" i="0" dirty="0">
                <a:solidFill>
                  <a:srgbClr val="333333"/>
                </a:solidFill>
                <a:effectLst/>
                <a:latin typeface="Arial" panose="020B0604020202020204" pitchFamily="34" charset="0"/>
              </a:rPr>
              <a:t>79% feel stressed or anxious, 49% feel depressed and 50% feel lonely.</a:t>
            </a:r>
          </a:p>
          <a:p>
            <a:pPr algn="l">
              <a:buFont typeface="Arial" panose="020B0604020202020204" pitchFamily="34" charset="0"/>
              <a:buChar char="•"/>
            </a:pPr>
            <a:r>
              <a:rPr lang="en-GB" b="0" i="0" dirty="0">
                <a:solidFill>
                  <a:srgbClr val="333333"/>
                </a:solidFill>
                <a:effectLst/>
                <a:latin typeface="Arial" panose="020B0604020202020204" pitchFamily="34" charset="0"/>
              </a:rPr>
              <a:t>65% of carers agreed that the increase in the cost of living was having a negative impact on their physical and/or mental health.</a:t>
            </a:r>
          </a:p>
          <a:p>
            <a:pPr algn="l">
              <a:buFont typeface="Arial" panose="020B0604020202020204" pitchFamily="34" charset="0"/>
              <a:buChar char="•"/>
            </a:pPr>
            <a:r>
              <a:rPr lang="en-GB" b="0" i="0" dirty="0">
                <a:solidFill>
                  <a:srgbClr val="333333"/>
                </a:solidFill>
                <a:effectLst/>
                <a:latin typeface="Arial" panose="020B0604020202020204" pitchFamily="34" charset="0"/>
              </a:rPr>
              <a:t>Despite feeling they are at breaking point, 73% of carers with bad or very bad mental health are continuing to provide care.</a:t>
            </a:r>
          </a:p>
          <a:p>
            <a:pPr algn="l">
              <a:buFont typeface="Arial" panose="020B0604020202020204" pitchFamily="34" charset="0"/>
              <a:buChar char="•"/>
            </a:pPr>
            <a:r>
              <a:rPr lang="en-GB" b="0" i="0" dirty="0">
                <a:solidFill>
                  <a:srgbClr val="333333"/>
                </a:solidFill>
                <a:effectLst/>
                <a:latin typeface="Arial" panose="020B0604020202020204" pitchFamily="34" charset="0"/>
              </a:rPr>
              <a:t>36% of those who reported their mental health as bad or very bad said they </a:t>
            </a:r>
          </a:p>
          <a:p>
            <a:pPr marL="126000" indent="0" algn="l">
              <a:buNone/>
            </a:pPr>
            <a:r>
              <a:rPr lang="en-GB" dirty="0">
                <a:solidFill>
                  <a:srgbClr val="333333"/>
                </a:solidFill>
                <a:latin typeface="Arial" panose="020B0604020202020204" pitchFamily="34" charset="0"/>
              </a:rPr>
              <a:t>   </a:t>
            </a:r>
            <a:r>
              <a:rPr lang="en-GB" b="0" i="0" dirty="0">
                <a:solidFill>
                  <a:srgbClr val="333333"/>
                </a:solidFill>
                <a:effectLst/>
                <a:latin typeface="Arial" panose="020B0604020202020204" pitchFamily="34" charset="0"/>
              </a:rPr>
              <a:t>have had thoughts related to self-harm or suicide.</a:t>
            </a:r>
          </a:p>
          <a:p>
            <a:endParaRPr lang="en-GB" dirty="0"/>
          </a:p>
        </p:txBody>
      </p:sp>
    </p:spTree>
    <p:extLst>
      <p:ext uri="{BB962C8B-B14F-4D97-AF65-F5344CB8AC3E}">
        <p14:creationId xmlns:p14="http://schemas.microsoft.com/office/powerpoint/2010/main" val="28118544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42D8-E5BE-361E-A35A-0401DD06F4D7}"/>
              </a:ext>
            </a:extLst>
          </p:cNvPr>
          <p:cNvSpPr>
            <a:spLocks noGrp="1"/>
          </p:cNvSpPr>
          <p:nvPr>
            <p:ph type="title"/>
          </p:nvPr>
        </p:nvSpPr>
        <p:spPr>
          <a:xfrm>
            <a:off x="0" y="90536"/>
            <a:ext cx="11302084" cy="950148"/>
          </a:xfrm>
        </p:spPr>
        <p:txBody>
          <a:bodyPr/>
          <a:lstStyle/>
          <a:p>
            <a:r>
              <a:rPr lang="en-GB" dirty="0"/>
              <a:t>Support</a:t>
            </a:r>
          </a:p>
        </p:txBody>
      </p:sp>
      <p:sp>
        <p:nvSpPr>
          <p:cNvPr id="3" name="Content Placeholder 2">
            <a:extLst>
              <a:ext uri="{FF2B5EF4-FFF2-40B4-BE49-F238E27FC236}">
                <a16:creationId xmlns:a16="http://schemas.microsoft.com/office/drawing/2014/main" id="{52999075-D543-DD5F-176E-BEA1B96B03FA}"/>
              </a:ext>
            </a:extLst>
          </p:cNvPr>
          <p:cNvSpPr>
            <a:spLocks noGrp="1"/>
          </p:cNvSpPr>
          <p:nvPr>
            <p:ph idx="1"/>
          </p:nvPr>
        </p:nvSpPr>
        <p:spPr>
          <a:xfrm>
            <a:off x="197767" y="1166519"/>
            <a:ext cx="11378865" cy="5275642"/>
          </a:xfrm>
        </p:spPr>
        <p:txBody>
          <a:bodyPr/>
          <a:lstStyle/>
          <a:p>
            <a:pPr marL="126000" indent="0">
              <a:buNone/>
            </a:pPr>
            <a:r>
              <a:rPr lang="en-GB" b="1" dirty="0"/>
              <a:t>Please visit the following intranet pages for links to external and internal support services</a:t>
            </a:r>
          </a:p>
          <a:p>
            <a:pPr marL="126000" indent="0">
              <a:buNone/>
            </a:pPr>
            <a:r>
              <a:rPr lang="en-GB" dirty="0">
                <a:hlinkClick r:id="rId2"/>
              </a:rPr>
              <a:t>Carers</a:t>
            </a:r>
            <a:endParaRPr lang="en-GB" dirty="0"/>
          </a:p>
          <a:p>
            <a:pPr marL="126000" indent="0">
              <a:buNone/>
            </a:pPr>
            <a:r>
              <a:rPr lang="en-GB" dirty="0">
                <a:hlinkClick r:id="rId3"/>
              </a:rPr>
              <a:t>Mental Health </a:t>
            </a:r>
            <a:r>
              <a:rPr lang="en-GB" dirty="0"/>
              <a:t>– </a:t>
            </a:r>
            <a:r>
              <a:rPr lang="en-GB" dirty="0">
                <a:hlinkClick r:id="rId4"/>
              </a:rPr>
              <a:t>external support </a:t>
            </a:r>
            <a:r>
              <a:rPr lang="en-GB" dirty="0"/>
              <a:t>and </a:t>
            </a:r>
            <a:r>
              <a:rPr lang="en-GB" dirty="0">
                <a:hlinkClick r:id="rId5"/>
              </a:rPr>
              <a:t>BU support</a:t>
            </a:r>
            <a:endParaRPr lang="en-GB" dirty="0"/>
          </a:p>
          <a:p>
            <a:pPr marL="126000" indent="0">
              <a:buNone/>
            </a:pPr>
            <a:r>
              <a:rPr lang="en-GB" dirty="0">
                <a:hlinkClick r:id="rId6"/>
              </a:rPr>
              <a:t>Employee Assistance Programme</a:t>
            </a:r>
            <a:endParaRPr lang="en-GB" dirty="0"/>
          </a:p>
          <a:p>
            <a:pPr marL="126000" indent="0">
              <a:buNone/>
            </a:pPr>
            <a:endParaRPr lang="en-GB" dirty="0"/>
          </a:p>
          <a:p>
            <a:pPr marL="126000" indent="0">
              <a:buNone/>
            </a:pPr>
            <a:r>
              <a:rPr lang="en-GB" b="1" dirty="0"/>
              <a:t>Please also see</a:t>
            </a:r>
          </a:p>
          <a:p>
            <a:pPr marL="126000" indent="0">
              <a:buNone/>
            </a:pPr>
            <a:r>
              <a:rPr lang="en-GB" dirty="0">
                <a:hlinkClick r:id="rId7"/>
              </a:rPr>
              <a:t>Carers UK Help and Advice – your health &amp; wellbeing</a:t>
            </a:r>
            <a:endParaRPr lang="en-GB" dirty="0"/>
          </a:p>
          <a:p>
            <a:pPr marL="126000" indent="0">
              <a:buNone/>
            </a:pPr>
            <a:endParaRPr lang="en-GB" dirty="0"/>
          </a:p>
          <a:p>
            <a:pPr marL="126000" indent="0">
              <a:buNone/>
            </a:pPr>
            <a:r>
              <a:rPr lang="en-GB" b="0" i="0" dirty="0">
                <a:solidFill>
                  <a:srgbClr val="333333"/>
                </a:solidFill>
                <a:effectLst/>
                <a:latin typeface="Source Sans Pro" panose="020B0503030403020204" pitchFamily="34" charset="0"/>
              </a:rPr>
              <a:t>NHS England is making Carers UK’s </a:t>
            </a:r>
            <a:r>
              <a:rPr lang="en-GB" i="0" dirty="0">
                <a:solidFill>
                  <a:srgbClr val="333333"/>
                </a:solidFill>
                <a:effectLst/>
                <a:latin typeface="Source Sans Pro" panose="020B0503030403020204" pitchFamily="34" charset="0"/>
                <a:hlinkClick r:id="rId8"/>
              </a:rPr>
              <a:t>Digital Resource for Carers </a:t>
            </a:r>
            <a:r>
              <a:rPr lang="en-GB" b="0" i="0" dirty="0">
                <a:solidFill>
                  <a:srgbClr val="333333"/>
                </a:solidFill>
                <a:effectLst/>
                <a:latin typeface="Source Sans Pro" panose="020B0503030403020204" pitchFamily="34" charset="0"/>
              </a:rPr>
              <a:t>platform available to all carers in England (please </a:t>
            </a:r>
            <a:r>
              <a:rPr lang="en-GB" b="0" i="0" dirty="0">
                <a:solidFill>
                  <a:srgbClr val="333333"/>
                </a:solidFill>
                <a:effectLst/>
                <a:latin typeface="Source Sans Pro" panose="020B0503030403020204" pitchFamily="34" charset="0"/>
                <a:hlinkClick r:id="rId9"/>
              </a:rPr>
              <a:t>visit this link for access code</a:t>
            </a:r>
            <a:r>
              <a:rPr lang="en-GB" b="0" i="0" dirty="0">
                <a:solidFill>
                  <a:srgbClr val="333333"/>
                </a:solidFill>
                <a:effectLst/>
                <a:latin typeface="Source Sans Pro" panose="020B0503030403020204" pitchFamily="34" charset="0"/>
              </a:rPr>
              <a:t>), covering </a:t>
            </a:r>
            <a:r>
              <a:rPr lang="en-GB" b="0" i="0" dirty="0">
                <a:solidFill>
                  <a:srgbClr val="000000"/>
                </a:solidFill>
                <a:effectLst/>
                <a:latin typeface="+mn-lt"/>
              </a:rPr>
              <a:t>areas such as health and wellbeing, practical support, help with finances and information on carers’ rights. </a:t>
            </a:r>
            <a:endParaRPr lang="en-GB" dirty="0">
              <a:latin typeface="+mn-lt"/>
            </a:endParaRPr>
          </a:p>
        </p:txBody>
      </p:sp>
    </p:spTree>
    <p:extLst>
      <p:ext uri="{BB962C8B-B14F-4D97-AF65-F5344CB8AC3E}">
        <p14:creationId xmlns:p14="http://schemas.microsoft.com/office/powerpoint/2010/main" val="15312347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2DB3F7F-11FA-3815-16DE-7C1AEFC0A170}"/>
              </a:ext>
            </a:extLst>
          </p:cNvPr>
          <p:cNvGraphicFramePr>
            <a:graphicFrameLocks noGrp="1"/>
          </p:cNvGraphicFramePr>
          <p:nvPr>
            <p:extLst>
              <p:ext uri="{D42A27DB-BD31-4B8C-83A1-F6EECF244321}">
                <p14:modId xmlns:p14="http://schemas.microsoft.com/office/powerpoint/2010/main" val="2259614560"/>
              </p:ext>
            </p:extLst>
          </p:nvPr>
        </p:nvGraphicFramePr>
        <p:xfrm>
          <a:off x="2105874" y="75501"/>
          <a:ext cx="5217716" cy="6588290"/>
        </p:xfrm>
        <a:graphic>
          <a:graphicData uri="http://schemas.openxmlformats.org/drawingml/2006/table">
            <a:tbl>
              <a:tblPr firstRow="1" firstCol="1" bandRow="1">
                <a:tableStyleId>{5C22544A-7EE6-4342-B048-85BDC9FD1C3A}</a:tableStyleId>
              </a:tblPr>
              <a:tblGrid>
                <a:gridCol w="2254309">
                  <a:extLst>
                    <a:ext uri="{9D8B030D-6E8A-4147-A177-3AD203B41FA5}">
                      <a16:colId xmlns:a16="http://schemas.microsoft.com/office/drawing/2014/main" val="4126070979"/>
                    </a:ext>
                  </a:extLst>
                </a:gridCol>
                <a:gridCol w="2963407">
                  <a:extLst>
                    <a:ext uri="{9D8B030D-6E8A-4147-A177-3AD203B41FA5}">
                      <a16:colId xmlns:a16="http://schemas.microsoft.com/office/drawing/2014/main" val="3142939984"/>
                    </a:ext>
                  </a:extLst>
                </a:gridCol>
              </a:tblGrid>
              <a:tr h="402241">
                <a:tc gridSpan="2">
                  <a:txBody>
                    <a:bodyPr/>
                    <a:lstStyle/>
                    <a:p>
                      <a:pPr>
                        <a:lnSpc>
                          <a:spcPct val="115000"/>
                        </a:lnSpc>
                        <a:spcAft>
                          <a:spcPts val="1000"/>
                        </a:spcAft>
                      </a:pPr>
                      <a:r>
                        <a:rPr lang="en-GB" sz="2800" dirty="0">
                          <a:effectLst/>
                          <a:latin typeface="Calibri" panose="020F0502020204030204" pitchFamily="34" charset="0"/>
                          <a:cs typeface="Times New Roman" panose="02020603050405020304" pitchFamily="18" charset="0"/>
                        </a:rPr>
                        <a:t>Future Meeting Dates 12 – 1pm</a:t>
                      </a:r>
                    </a:p>
                  </a:txBody>
                  <a:tcPr marL="44584" marR="44584" marT="0" marB="0"/>
                </a:tc>
                <a:tc hMerge="1">
                  <a:txBody>
                    <a:bodyPr/>
                    <a:lstStyle/>
                    <a:p>
                      <a:pPr>
                        <a:lnSpc>
                          <a:spcPct val="115000"/>
                        </a:lnSpc>
                        <a:spcAft>
                          <a:spcPts val="1000"/>
                        </a:spcAft>
                      </a:pPr>
                      <a:r>
                        <a:rPr lang="en-GB" sz="700" dirty="0">
                          <a:effectLst/>
                        </a:rPr>
                        <a:t>Mode</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extLst>
                  <a:ext uri="{0D108BD9-81ED-4DB2-BD59-A6C34878D82A}">
                    <a16:rowId xmlns:a16="http://schemas.microsoft.com/office/drawing/2014/main" val="2799229158"/>
                  </a:ext>
                </a:extLst>
              </a:tr>
              <a:tr h="465945">
                <a:tc>
                  <a:txBody>
                    <a:bodyPr/>
                    <a:lstStyle/>
                    <a:p>
                      <a:pPr>
                        <a:lnSpc>
                          <a:spcPct val="115000"/>
                        </a:lnSpc>
                        <a:spcAft>
                          <a:spcPts val="1000"/>
                        </a:spcAft>
                      </a:pPr>
                      <a:r>
                        <a:rPr lang="en-GB" sz="1200" dirty="0">
                          <a:effectLst/>
                        </a:rPr>
                        <a:t>Wednesday 13</a:t>
                      </a:r>
                      <a:r>
                        <a:rPr lang="en-GB" sz="1200" baseline="30000" dirty="0">
                          <a:effectLst/>
                        </a:rPr>
                        <a:t>th</a:t>
                      </a:r>
                      <a:r>
                        <a:rPr lang="en-GB" sz="1200" dirty="0">
                          <a:effectLst/>
                        </a:rPr>
                        <a:t> December 2023</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tc>
                  <a:txBody>
                    <a:bodyPr/>
                    <a:lstStyle/>
                    <a:p>
                      <a:pPr>
                        <a:lnSpc>
                          <a:spcPct val="115000"/>
                        </a:lnSpc>
                        <a:spcAft>
                          <a:spcPts val="1000"/>
                        </a:spcAft>
                      </a:pPr>
                      <a:r>
                        <a:rPr lang="en-GB" sz="1200" dirty="0">
                          <a:effectLst/>
                        </a:rPr>
                        <a:t>Online - Peer-led</a:t>
                      </a:r>
                    </a:p>
                  </a:txBody>
                  <a:tcPr marL="44584" marR="44584" marT="0" marB="0"/>
                </a:tc>
                <a:extLst>
                  <a:ext uri="{0D108BD9-81ED-4DB2-BD59-A6C34878D82A}">
                    <a16:rowId xmlns:a16="http://schemas.microsoft.com/office/drawing/2014/main" val="586476171"/>
                  </a:ext>
                </a:extLst>
              </a:tr>
              <a:tr h="465945">
                <a:tc>
                  <a:txBody>
                    <a:bodyPr/>
                    <a:lstStyle/>
                    <a:p>
                      <a:pPr>
                        <a:lnSpc>
                          <a:spcPct val="115000"/>
                        </a:lnSpc>
                        <a:spcAft>
                          <a:spcPts val="1000"/>
                        </a:spcAft>
                      </a:pPr>
                      <a:r>
                        <a:rPr lang="en-GB" sz="1200">
                          <a:effectLst/>
                        </a:rPr>
                        <a:t>Friday 19</a:t>
                      </a:r>
                      <a:r>
                        <a:rPr lang="en-GB" sz="1200" baseline="30000">
                          <a:effectLst/>
                        </a:rPr>
                        <a:t>th</a:t>
                      </a:r>
                      <a:r>
                        <a:rPr lang="en-GB" sz="1200">
                          <a:effectLst/>
                        </a:rPr>
                        <a:t> January 2024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tc>
                  <a:txBody>
                    <a:bodyPr/>
                    <a:lstStyle/>
                    <a:p>
                      <a:pPr>
                        <a:lnSpc>
                          <a:spcPct val="115000"/>
                        </a:lnSpc>
                        <a:spcAft>
                          <a:spcPts val="1000"/>
                        </a:spcAft>
                      </a:pPr>
                      <a:r>
                        <a:rPr lang="en-GB" sz="1200" dirty="0">
                          <a:effectLst/>
                        </a:rPr>
                        <a:t>Online - Peer-led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extLst>
                  <a:ext uri="{0D108BD9-81ED-4DB2-BD59-A6C34878D82A}">
                    <a16:rowId xmlns:a16="http://schemas.microsoft.com/office/drawing/2014/main" val="3330819043"/>
                  </a:ext>
                </a:extLst>
              </a:tr>
              <a:tr h="465945">
                <a:tc>
                  <a:txBody>
                    <a:bodyPr/>
                    <a:lstStyle/>
                    <a:p>
                      <a:pPr>
                        <a:lnSpc>
                          <a:spcPct val="115000"/>
                        </a:lnSpc>
                        <a:spcAft>
                          <a:spcPts val="1000"/>
                        </a:spcAft>
                      </a:pPr>
                      <a:r>
                        <a:rPr lang="en-GB" sz="1200">
                          <a:effectLst/>
                        </a:rPr>
                        <a:t>Tuesday 20</a:t>
                      </a:r>
                      <a:r>
                        <a:rPr lang="en-GB" sz="1200" baseline="30000">
                          <a:effectLst/>
                        </a:rPr>
                        <a:t>th</a:t>
                      </a:r>
                      <a:r>
                        <a:rPr lang="en-GB" sz="1200">
                          <a:effectLst/>
                        </a:rPr>
                        <a:t> February 2024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tc>
                  <a:txBody>
                    <a:bodyPr/>
                    <a:lstStyle/>
                    <a:p>
                      <a:pPr>
                        <a:lnSpc>
                          <a:spcPct val="115000"/>
                        </a:lnSpc>
                        <a:spcAft>
                          <a:spcPts val="1000"/>
                        </a:spcAft>
                      </a:pPr>
                      <a:r>
                        <a:rPr lang="en-GB" sz="1200">
                          <a:effectLst/>
                        </a:rPr>
                        <a:t>Online - Peer-led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extLst>
                  <a:ext uri="{0D108BD9-81ED-4DB2-BD59-A6C34878D82A}">
                    <a16:rowId xmlns:a16="http://schemas.microsoft.com/office/drawing/2014/main" val="1076191235"/>
                  </a:ext>
                </a:extLst>
              </a:tr>
              <a:tr h="465945">
                <a:tc>
                  <a:txBody>
                    <a:bodyPr/>
                    <a:lstStyle/>
                    <a:p>
                      <a:pPr>
                        <a:lnSpc>
                          <a:spcPct val="115000"/>
                        </a:lnSpc>
                        <a:spcAft>
                          <a:spcPts val="1000"/>
                        </a:spcAft>
                      </a:pPr>
                      <a:r>
                        <a:rPr lang="en-GB" sz="1200">
                          <a:effectLst/>
                        </a:rPr>
                        <a:t>Thursday 21</a:t>
                      </a:r>
                      <a:r>
                        <a:rPr lang="en-GB" sz="1200" baseline="30000">
                          <a:effectLst/>
                        </a:rPr>
                        <a:t>st</a:t>
                      </a:r>
                      <a:r>
                        <a:rPr lang="en-GB" sz="1200">
                          <a:effectLst/>
                        </a:rPr>
                        <a:t> March 2024</a:t>
                      </a:r>
                    </a:p>
                    <a:p>
                      <a:pPr>
                        <a:lnSpc>
                          <a:spcPct val="115000"/>
                        </a:lnSpc>
                        <a:spcAft>
                          <a:spcPts val="100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tc>
                  <a:txBody>
                    <a:bodyPr/>
                    <a:lstStyle/>
                    <a:p>
                      <a:pPr>
                        <a:lnSpc>
                          <a:spcPct val="115000"/>
                        </a:lnSpc>
                        <a:spcAft>
                          <a:spcPts val="1000"/>
                        </a:spcAft>
                      </a:pPr>
                      <a:r>
                        <a:rPr lang="en-GB" sz="1200">
                          <a:effectLst/>
                        </a:rPr>
                        <a:t>In person - facilitated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extLst>
                  <a:ext uri="{0D108BD9-81ED-4DB2-BD59-A6C34878D82A}">
                    <a16:rowId xmlns:a16="http://schemas.microsoft.com/office/drawing/2014/main" val="3330640639"/>
                  </a:ext>
                </a:extLst>
              </a:tr>
              <a:tr h="465945">
                <a:tc>
                  <a:txBody>
                    <a:bodyPr/>
                    <a:lstStyle/>
                    <a:p>
                      <a:pPr>
                        <a:lnSpc>
                          <a:spcPct val="115000"/>
                        </a:lnSpc>
                        <a:spcAft>
                          <a:spcPts val="1000"/>
                        </a:spcAft>
                      </a:pPr>
                      <a:r>
                        <a:rPr lang="en-GB" sz="1200">
                          <a:effectLst/>
                        </a:rPr>
                        <a:t>Monday 22</a:t>
                      </a:r>
                      <a:r>
                        <a:rPr lang="en-GB" sz="1200" baseline="30000">
                          <a:effectLst/>
                        </a:rPr>
                        <a:t>nd</a:t>
                      </a:r>
                      <a:r>
                        <a:rPr lang="en-GB" sz="1200">
                          <a:effectLst/>
                        </a:rPr>
                        <a:t> April 2024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tc>
                  <a:txBody>
                    <a:bodyPr/>
                    <a:lstStyle/>
                    <a:p>
                      <a:pPr>
                        <a:lnSpc>
                          <a:spcPct val="115000"/>
                        </a:lnSpc>
                        <a:spcAft>
                          <a:spcPts val="1000"/>
                        </a:spcAft>
                      </a:pPr>
                      <a:r>
                        <a:rPr lang="en-GB" sz="1200">
                          <a:effectLst/>
                        </a:rPr>
                        <a:t>Online - Peer-led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extLst>
                  <a:ext uri="{0D108BD9-81ED-4DB2-BD59-A6C34878D82A}">
                    <a16:rowId xmlns:a16="http://schemas.microsoft.com/office/drawing/2014/main" val="2440192217"/>
                  </a:ext>
                </a:extLst>
              </a:tr>
              <a:tr h="465945">
                <a:tc>
                  <a:txBody>
                    <a:bodyPr/>
                    <a:lstStyle/>
                    <a:p>
                      <a:pPr>
                        <a:lnSpc>
                          <a:spcPct val="115000"/>
                        </a:lnSpc>
                        <a:spcAft>
                          <a:spcPts val="1000"/>
                        </a:spcAft>
                      </a:pPr>
                      <a:r>
                        <a:rPr lang="en-GB" sz="1200">
                          <a:effectLst/>
                        </a:rPr>
                        <a:t>Friday 24</a:t>
                      </a:r>
                      <a:r>
                        <a:rPr lang="en-GB" sz="1200" baseline="30000">
                          <a:effectLst/>
                        </a:rPr>
                        <a:t>th</a:t>
                      </a:r>
                      <a:r>
                        <a:rPr lang="en-GB" sz="1200">
                          <a:effectLst/>
                        </a:rPr>
                        <a:t> May 2024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tc>
                  <a:txBody>
                    <a:bodyPr/>
                    <a:lstStyle/>
                    <a:p>
                      <a:pPr>
                        <a:lnSpc>
                          <a:spcPct val="115000"/>
                        </a:lnSpc>
                        <a:spcAft>
                          <a:spcPts val="1000"/>
                        </a:spcAft>
                      </a:pPr>
                      <a:r>
                        <a:rPr lang="en-GB" sz="1200">
                          <a:effectLst/>
                        </a:rPr>
                        <a:t>Online - Peer-led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extLst>
                  <a:ext uri="{0D108BD9-81ED-4DB2-BD59-A6C34878D82A}">
                    <a16:rowId xmlns:a16="http://schemas.microsoft.com/office/drawing/2014/main" val="3417042206"/>
                  </a:ext>
                </a:extLst>
              </a:tr>
              <a:tr h="465945">
                <a:tc>
                  <a:txBody>
                    <a:bodyPr/>
                    <a:lstStyle/>
                    <a:p>
                      <a:pPr>
                        <a:lnSpc>
                          <a:spcPct val="115000"/>
                        </a:lnSpc>
                        <a:spcAft>
                          <a:spcPts val="1000"/>
                        </a:spcAft>
                      </a:pPr>
                      <a:r>
                        <a:rPr lang="en-GB" sz="1200">
                          <a:effectLst/>
                        </a:rPr>
                        <a:t>June 2024 date tbc</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tc>
                  <a:txBody>
                    <a:bodyPr/>
                    <a:lstStyle/>
                    <a:p>
                      <a:pPr>
                        <a:lnSpc>
                          <a:spcPct val="115000"/>
                        </a:lnSpc>
                        <a:spcAft>
                          <a:spcPts val="1000"/>
                        </a:spcAft>
                      </a:pPr>
                      <a:r>
                        <a:rPr lang="en-GB" sz="1200">
                          <a:effectLst/>
                        </a:rPr>
                        <a:t>In person - facilitated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extLst>
                  <a:ext uri="{0D108BD9-81ED-4DB2-BD59-A6C34878D82A}">
                    <a16:rowId xmlns:a16="http://schemas.microsoft.com/office/drawing/2014/main" val="3711934990"/>
                  </a:ext>
                </a:extLst>
              </a:tr>
              <a:tr h="465945">
                <a:tc>
                  <a:txBody>
                    <a:bodyPr/>
                    <a:lstStyle/>
                    <a:p>
                      <a:pPr>
                        <a:lnSpc>
                          <a:spcPct val="115000"/>
                        </a:lnSpc>
                        <a:spcAft>
                          <a:spcPts val="1000"/>
                        </a:spcAft>
                      </a:pPr>
                      <a:r>
                        <a:rPr lang="en-GB" sz="1200">
                          <a:effectLst/>
                        </a:rPr>
                        <a:t>Tuesday 16</a:t>
                      </a:r>
                      <a:r>
                        <a:rPr lang="en-GB" sz="1200" baseline="30000">
                          <a:effectLst/>
                        </a:rPr>
                        <a:t>th</a:t>
                      </a:r>
                      <a:r>
                        <a:rPr lang="en-GB" sz="1200">
                          <a:effectLst/>
                        </a:rPr>
                        <a:t> July 2024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tc>
                  <a:txBody>
                    <a:bodyPr/>
                    <a:lstStyle/>
                    <a:p>
                      <a:pPr>
                        <a:lnSpc>
                          <a:spcPct val="115000"/>
                        </a:lnSpc>
                        <a:spcAft>
                          <a:spcPts val="1000"/>
                        </a:spcAft>
                      </a:pPr>
                      <a:r>
                        <a:rPr lang="en-GB" sz="1200">
                          <a:effectLst/>
                        </a:rPr>
                        <a:t>Online - Peer-led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extLst>
                  <a:ext uri="{0D108BD9-81ED-4DB2-BD59-A6C34878D82A}">
                    <a16:rowId xmlns:a16="http://schemas.microsoft.com/office/drawing/2014/main" val="2323380948"/>
                  </a:ext>
                </a:extLst>
              </a:tr>
              <a:tr h="465945">
                <a:tc>
                  <a:txBody>
                    <a:bodyPr/>
                    <a:lstStyle/>
                    <a:p>
                      <a:pPr>
                        <a:lnSpc>
                          <a:spcPct val="115000"/>
                        </a:lnSpc>
                        <a:spcAft>
                          <a:spcPts val="1000"/>
                        </a:spcAft>
                      </a:pPr>
                      <a:r>
                        <a:rPr lang="en-GB" sz="1200">
                          <a:effectLst/>
                        </a:rPr>
                        <a:t>Thursday 22</a:t>
                      </a:r>
                      <a:r>
                        <a:rPr lang="en-GB" sz="1200" baseline="30000">
                          <a:effectLst/>
                        </a:rPr>
                        <a:t>nd</a:t>
                      </a:r>
                      <a:r>
                        <a:rPr lang="en-GB" sz="1200">
                          <a:effectLst/>
                        </a:rPr>
                        <a:t> August 2024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tc>
                  <a:txBody>
                    <a:bodyPr/>
                    <a:lstStyle/>
                    <a:p>
                      <a:pPr>
                        <a:lnSpc>
                          <a:spcPct val="115000"/>
                        </a:lnSpc>
                        <a:spcAft>
                          <a:spcPts val="1000"/>
                        </a:spcAft>
                      </a:pPr>
                      <a:r>
                        <a:rPr lang="en-GB" sz="1200" dirty="0">
                          <a:effectLst/>
                        </a:rPr>
                        <a:t>Online - Peer-led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extLst>
                  <a:ext uri="{0D108BD9-81ED-4DB2-BD59-A6C34878D82A}">
                    <a16:rowId xmlns:a16="http://schemas.microsoft.com/office/drawing/2014/main" val="1784294289"/>
                  </a:ext>
                </a:extLst>
              </a:tr>
              <a:tr h="465945">
                <a:tc>
                  <a:txBody>
                    <a:bodyPr/>
                    <a:lstStyle/>
                    <a:p>
                      <a:pPr>
                        <a:lnSpc>
                          <a:spcPct val="115000"/>
                        </a:lnSpc>
                        <a:spcAft>
                          <a:spcPts val="1000"/>
                        </a:spcAft>
                      </a:pPr>
                      <a:r>
                        <a:rPr lang="en-GB" sz="1200">
                          <a:effectLst/>
                        </a:rPr>
                        <a:t>Tuesday 24</a:t>
                      </a:r>
                      <a:r>
                        <a:rPr lang="en-GB" sz="1200" baseline="30000">
                          <a:effectLst/>
                        </a:rPr>
                        <a:t>th</a:t>
                      </a:r>
                      <a:r>
                        <a:rPr lang="en-GB" sz="1200">
                          <a:effectLst/>
                        </a:rPr>
                        <a:t> September 2024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tc>
                  <a:txBody>
                    <a:bodyPr/>
                    <a:lstStyle/>
                    <a:p>
                      <a:pPr>
                        <a:lnSpc>
                          <a:spcPct val="115000"/>
                        </a:lnSpc>
                        <a:spcAft>
                          <a:spcPts val="1000"/>
                        </a:spcAft>
                      </a:pPr>
                      <a:r>
                        <a:rPr lang="en-GB" sz="1200">
                          <a:effectLst/>
                        </a:rPr>
                        <a:t>Online - facilitated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extLst>
                  <a:ext uri="{0D108BD9-81ED-4DB2-BD59-A6C34878D82A}">
                    <a16:rowId xmlns:a16="http://schemas.microsoft.com/office/drawing/2014/main" val="2934063518"/>
                  </a:ext>
                </a:extLst>
              </a:tr>
              <a:tr h="465945">
                <a:tc>
                  <a:txBody>
                    <a:bodyPr/>
                    <a:lstStyle/>
                    <a:p>
                      <a:pPr>
                        <a:lnSpc>
                          <a:spcPct val="115000"/>
                        </a:lnSpc>
                        <a:spcAft>
                          <a:spcPts val="1000"/>
                        </a:spcAft>
                      </a:pPr>
                      <a:r>
                        <a:rPr lang="en-GB" sz="1200">
                          <a:effectLst/>
                        </a:rPr>
                        <a:t>Monday 21</a:t>
                      </a:r>
                      <a:r>
                        <a:rPr lang="en-GB" sz="1200" baseline="30000">
                          <a:effectLst/>
                        </a:rPr>
                        <a:t>st</a:t>
                      </a:r>
                      <a:r>
                        <a:rPr lang="en-GB" sz="1200">
                          <a:effectLst/>
                        </a:rPr>
                        <a:t> October 2024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tc>
                  <a:txBody>
                    <a:bodyPr/>
                    <a:lstStyle/>
                    <a:p>
                      <a:pPr>
                        <a:lnSpc>
                          <a:spcPct val="115000"/>
                        </a:lnSpc>
                        <a:spcAft>
                          <a:spcPts val="1000"/>
                        </a:spcAft>
                      </a:pPr>
                      <a:r>
                        <a:rPr lang="en-GB" sz="1200">
                          <a:effectLst/>
                        </a:rPr>
                        <a:t>Online - Peer-led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extLst>
                  <a:ext uri="{0D108BD9-81ED-4DB2-BD59-A6C34878D82A}">
                    <a16:rowId xmlns:a16="http://schemas.microsoft.com/office/drawing/2014/main" val="3158858939"/>
                  </a:ext>
                </a:extLst>
              </a:tr>
              <a:tr h="465945">
                <a:tc>
                  <a:txBody>
                    <a:bodyPr/>
                    <a:lstStyle/>
                    <a:p>
                      <a:pPr>
                        <a:lnSpc>
                          <a:spcPct val="115000"/>
                        </a:lnSpc>
                        <a:spcAft>
                          <a:spcPts val="1000"/>
                        </a:spcAft>
                      </a:pPr>
                      <a:r>
                        <a:rPr lang="en-GB" sz="1200">
                          <a:effectLst/>
                        </a:rPr>
                        <a:t>November 2024 date tbc</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tc>
                  <a:txBody>
                    <a:bodyPr/>
                    <a:lstStyle/>
                    <a:p>
                      <a:pPr>
                        <a:lnSpc>
                          <a:spcPct val="115000"/>
                        </a:lnSpc>
                        <a:spcAft>
                          <a:spcPts val="1000"/>
                        </a:spcAft>
                      </a:pPr>
                      <a:r>
                        <a:rPr lang="en-GB" sz="1200" dirty="0">
                          <a:effectLst/>
                        </a:rPr>
                        <a:t>In person - facilitated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extLst>
                  <a:ext uri="{0D108BD9-81ED-4DB2-BD59-A6C34878D82A}">
                    <a16:rowId xmlns:a16="http://schemas.microsoft.com/office/drawing/2014/main" val="118233968"/>
                  </a:ext>
                </a:extLst>
              </a:tr>
              <a:tr h="465945">
                <a:tc>
                  <a:txBody>
                    <a:bodyPr/>
                    <a:lstStyle/>
                    <a:p>
                      <a:pPr>
                        <a:lnSpc>
                          <a:spcPct val="115000"/>
                        </a:lnSpc>
                        <a:spcAft>
                          <a:spcPts val="1000"/>
                        </a:spcAft>
                      </a:pPr>
                      <a:r>
                        <a:rPr lang="en-GB" sz="1200" dirty="0">
                          <a:effectLst/>
                        </a:rPr>
                        <a:t>Friday 13</a:t>
                      </a:r>
                      <a:r>
                        <a:rPr lang="en-GB" sz="1200" baseline="30000" dirty="0">
                          <a:effectLst/>
                        </a:rPr>
                        <a:t>th</a:t>
                      </a:r>
                      <a:r>
                        <a:rPr lang="en-GB" sz="1200" dirty="0">
                          <a:effectLst/>
                        </a:rPr>
                        <a:t> December 2024</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tc>
                  <a:txBody>
                    <a:bodyPr/>
                    <a:lstStyle/>
                    <a:p>
                      <a:pPr>
                        <a:lnSpc>
                          <a:spcPct val="115000"/>
                        </a:lnSpc>
                        <a:spcAft>
                          <a:spcPts val="1000"/>
                        </a:spcAft>
                      </a:pPr>
                      <a:r>
                        <a:rPr lang="en-GB" sz="1200" dirty="0">
                          <a:effectLst/>
                        </a:rPr>
                        <a:t>Online - Peer-led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84" marR="44584" marT="0" marB="0"/>
                </a:tc>
                <a:extLst>
                  <a:ext uri="{0D108BD9-81ED-4DB2-BD59-A6C34878D82A}">
                    <a16:rowId xmlns:a16="http://schemas.microsoft.com/office/drawing/2014/main" val="3886783315"/>
                  </a:ext>
                </a:extLst>
              </a:tr>
            </a:tbl>
          </a:graphicData>
        </a:graphic>
      </p:graphicFrame>
    </p:spTree>
    <p:extLst>
      <p:ext uri="{BB962C8B-B14F-4D97-AF65-F5344CB8AC3E}">
        <p14:creationId xmlns:p14="http://schemas.microsoft.com/office/powerpoint/2010/main" val="19421176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esentation template">
  <a:themeElements>
    <a:clrScheme name="BU">
      <a:dk1>
        <a:srgbClr val="000000"/>
      </a:dk1>
      <a:lt1>
        <a:srgbClr val="FFFFFF"/>
      </a:lt1>
      <a:dk2>
        <a:srgbClr val="756858"/>
      </a:dk2>
      <a:lt2>
        <a:srgbClr val="FFFFFF"/>
      </a:lt2>
      <a:accent1>
        <a:srgbClr val="73C9BB"/>
      </a:accent1>
      <a:accent2>
        <a:srgbClr val="47C7F0"/>
      </a:accent2>
      <a:accent3>
        <a:srgbClr val="8A9DD0"/>
      </a:accent3>
      <a:accent4>
        <a:srgbClr val="47447B"/>
      </a:accent4>
      <a:accent5>
        <a:srgbClr val="D81476"/>
      </a:accent5>
      <a:accent6>
        <a:srgbClr val="C32129"/>
      </a:accent6>
      <a:hlink>
        <a:srgbClr val="0000FF"/>
      </a:hlink>
      <a:folHlink>
        <a:srgbClr val="800080"/>
      </a:folHlink>
    </a:clrScheme>
    <a:fontScheme name="BU Fonts">
      <a:majorFont>
        <a:latin typeface="Bitter"/>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T Sans"/>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rial Academi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ial Academi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ial Academi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ial Academi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ial Academi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ial Academi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ial Academi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ial Academi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ial Academi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ial Academi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ial Academi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ial Academi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4C4781120F6B419EF128C5DE6313FB" ma:contentTypeVersion="36" ma:contentTypeDescription="Create a new document." ma:contentTypeScope="" ma:versionID="b4a522a958965903c7e206b5215ff6b9">
  <xsd:schema xmlns:xsd="http://www.w3.org/2001/XMLSchema" xmlns:xs="http://www.w3.org/2001/XMLSchema" xmlns:p="http://schemas.microsoft.com/office/2006/metadata/properties" xmlns:ns2="7845b4e5-581f-4554-8843-a411c9829904" xmlns:ns3="http://schemas.microsoft.com/sharepoint/v3/fields" xmlns:ns4="D259749B-A2FA-4762-BAAE-748A846B9902" targetNamespace="http://schemas.microsoft.com/office/2006/metadata/properties" ma:root="true" ma:fieldsID="799040dc7c0bce0ea0256fdfb1b4983f" ns2:_="" ns3:_="" ns4:_="">
    <xsd:import namespace="7845b4e5-581f-4554-8843-a411c9829904"/>
    <xsd:import namespace="http://schemas.microsoft.com/sharepoint/v3/fields"/>
    <xsd:import namespace="D259749B-A2FA-4762-BAAE-748A846B9902"/>
    <xsd:element name="properties">
      <xsd:complexType>
        <xsd:sequence>
          <xsd:element name="documentManagement">
            <xsd:complexType>
              <xsd:all>
                <xsd:element ref="ns2:_dlc_DocId" minOccurs="0"/>
                <xsd:element ref="ns2:_dlc_DocIdUrl" minOccurs="0"/>
                <xsd:element ref="ns2:_dlc_DocIdPersistId" minOccurs="0"/>
                <xsd:element ref="ns3:_Status" minOccurs="0"/>
                <xsd:element ref="ns4:Description0" minOccurs="0"/>
                <xsd:element ref="ns4:Author0" minOccurs="0"/>
                <xsd:element ref="ns4:School_x002f_PS" minOccurs="0"/>
                <xsd:element ref="ns4:Published_x0020_Date" minOccurs="0"/>
                <xsd:element ref="ns4:Expiry_x0020_Date" minOccurs="0"/>
                <xsd:element ref="ns4:Target_x0020_Audiences"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45b4e5-581f-4554-8843-a411c98299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11" nillable="true" ma:displayName="Category" ma:format="Dropdown" ma:internalName="_Status" ma:readOnly="false">
      <xsd:simpleType>
        <xsd:union memberTypes="dms:Text">
          <xsd:simpleType>
            <xsd:restriction base="dms:Choice">
              <xsd:enumeration value="Corporate"/>
              <xsd:enumeration value="Delivery Plans"/>
              <xsd:enumeration value="Diversity and Equality"/>
              <xsd:enumeration value="Environment"/>
              <xsd:enumeration value="Finance"/>
              <xsd:enumeration value="Fire"/>
              <xsd:enumeration value="Fusion"/>
              <xsd:enumeration value="Health &amp; Safety"/>
              <xsd:enumeration value="HSS"/>
              <xsd:enumeration value="Information Security"/>
              <xsd:enumeration value="Initiatives and Projects"/>
              <xsd:enumeration value="IT Services"/>
              <xsd:enumeration value="Legal"/>
              <xsd:enumeration value="People"/>
              <xsd:enumeration value="Procurement"/>
              <xsd:enumeration value="Research"/>
              <xsd:enumeration value="Strategic"/>
              <xsd:enumeration value="Student Policies, Procedures &amp; Regulations"/>
              <xsd:enumeration value="Student Voice"/>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D259749B-A2FA-4762-BAAE-748A846B9902" elementFormDefault="qualified">
    <xsd:import namespace="http://schemas.microsoft.com/office/2006/documentManagement/types"/>
    <xsd:import namespace="http://schemas.microsoft.com/office/infopath/2007/PartnerControls"/>
    <xsd:element name="Description0" ma:index="12" nillable="true" ma:displayName="Description" ma:internalName="Description0" ma:readOnly="false">
      <xsd:simpleType>
        <xsd:restriction base="dms:Text"/>
      </xsd:simpleType>
    </xsd:element>
    <xsd:element name="Author0" ma:index="14" nillable="true" ma:displayName="Author" ma:list="UserInfo" ma:SharePointGroup="0" ma:internalName="Author0"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hool_x002f_PS" ma:index="15" nillable="true" ma:displayName="Faculty/PS" ma:list="{EAC109AF-6888-4703-91C4-EBDD892487A8}" ma:internalName="School_x002f_PS" ma:showField="Title">
      <xsd:complexType>
        <xsd:complexContent>
          <xsd:extension base="dms:MultiChoiceLookup">
            <xsd:sequence>
              <xsd:element name="Value" type="dms:Lookup" maxOccurs="unbounded" minOccurs="0" nillable="true"/>
            </xsd:sequence>
          </xsd:extension>
        </xsd:complexContent>
      </xsd:complexType>
    </xsd:element>
    <xsd:element name="Published_x0020_Date" ma:index="16" nillable="true" ma:displayName="Published Date" ma:default="[today]" ma:format="DateOnly" ma:internalName="Published_x0020_Date" ma:readOnly="false">
      <xsd:simpleType>
        <xsd:restriction base="dms:DateTime"/>
      </xsd:simpleType>
    </xsd:element>
    <xsd:element name="Expiry_x0020_Date" ma:index="17" nillable="true" ma:displayName="Review Date" ma:format="DateOnly" ma:internalName="Expiry_x0020_Date" ma:readOnly="false">
      <xsd:simpleType>
        <xsd:restriction base="dms:DateTime"/>
      </xsd:simpleType>
    </xsd:element>
    <xsd:element name="Target_x0020_Audiences" ma:index="18" nillable="true" ma:displayName="Target Audiences" ma:internalName="Target_x0020_Audience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13"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Category"/>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School_x002f_PS xmlns="D259749B-A2FA-4762-BAAE-748A846B9902">
      <Value>19</Value>
      <Value>11</Value>
    </School_x002f_PS>
    <Author0 xmlns="D259749B-A2FA-4762-BAAE-748A846B9902">
      <UserInfo>
        <DisplayName>i:0#.w|staff\jcoleclough</DisplayName>
        <AccountId>3131</AccountId>
        <AccountType/>
      </UserInfo>
    </Author0>
    <Target_x0020_Audiences xmlns="D259749B-A2FA-4762-BAAE-748A846B9902" xsi:nil="true"/>
    <_Status xmlns="http://schemas.microsoft.com/sharepoint/v3/fields" xsi:nil="true"/>
    <Published_x0020_Date xmlns="D259749B-A2FA-4762-BAAE-748A846B9902">2023-11-28T00:00:00+00:00</Published_x0020_Date>
    <Description0 xmlns="D259749B-A2FA-4762-BAAE-748A846B9902">BU Staff Working Carers Forum 2023 Presentation</Description0>
    <Expiry_x0020_Date xmlns="D259749B-A2FA-4762-BAAE-748A846B9902">2024-11-28T00:00:00+00:00</Expiry_x0020_Date>
    <_dlc_DocId xmlns="7845b4e5-581f-4554-8843-a411c9829904">ZXDD766ENQDJ-737846793-3829</_dlc_DocId>
    <_dlc_DocIdUrl xmlns="7845b4e5-581f-4554-8843-a411c9829904">
      <Url>https://intranetsp.bournemouth.ac.uk/_layouts/15/DocIdRedir.aspx?ID=ZXDD766ENQDJ-737846793-3829</Url>
      <Description>ZXDD766ENQDJ-737846793-3829</Description>
    </_dlc_DocIdUrl>
  </documentManagement>
</p:properties>
</file>

<file path=customXml/itemProps1.xml><?xml version="1.0" encoding="utf-8"?>
<ds:datastoreItem xmlns:ds="http://schemas.openxmlformats.org/officeDocument/2006/customXml" ds:itemID="{33F07EC6-5ADA-4F7F-B868-1169131CFB04}"/>
</file>

<file path=customXml/itemProps2.xml><?xml version="1.0" encoding="utf-8"?>
<ds:datastoreItem xmlns:ds="http://schemas.openxmlformats.org/officeDocument/2006/customXml" ds:itemID="{836238C8-4758-4E1B-BFCF-36B9CE84DBD1}"/>
</file>

<file path=customXml/itemProps3.xml><?xml version="1.0" encoding="utf-8"?>
<ds:datastoreItem xmlns:ds="http://schemas.openxmlformats.org/officeDocument/2006/customXml" ds:itemID="{1D48440F-4683-4820-A53F-9CDED90813FC}"/>
</file>

<file path=customXml/itemProps4.xml><?xml version="1.0" encoding="utf-8"?>
<ds:datastoreItem xmlns:ds="http://schemas.openxmlformats.org/officeDocument/2006/customXml" ds:itemID="{801661CE-E62E-4F81-8B2E-47F594685C5F}"/>
</file>

<file path=docProps/app.xml><?xml version="1.0" encoding="utf-8"?>
<Properties xmlns="http://schemas.openxmlformats.org/officeDocument/2006/extended-properties" xmlns:vt="http://schemas.openxmlformats.org/officeDocument/2006/docPropsVTypes">
  <TotalTime>601</TotalTime>
  <Words>789</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Bitter</vt:lpstr>
      <vt:lpstr>Calibri</vt:lpstr>
      <vt:lpstr>Lucida Grande</vt:lpstr>
      <vt:lpstr>PT Sans</vt:lpstr>
      <vt:lpstr>Source Sans Pro</vt:lpstr>
      <vt:lpstr>Presentation template</vt:lpstr>
      <vt:lpstr>BU Staff Working Carers Forum  Monday 27th November 12 – 1pm  </vt:lpstr>
      <vt:lpstr>Your rights: today, tomorrow and in the future</vt:lpstr>
      <vt:lpstr>Your rights: today, tomorrow and in the future</vt:lpstr>
      <vt:lpstr>Carers UK - State of Caring 2023 Health Report</vt:lpstr>
      <vt:lpstr>Support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 Staff Working Carers Forum 2023 Presentation</dc:title>
  <dc:creator>Joanne Coleclough</dc:creator>
  <cp:keywords>BU Staff Working Carers Forum 2023 Presentation</cp:keywords>
  <cp:lastModifiedBy>Joanne Coleclough</cp:lastModifiedBy>
  <cp:revision>22</cp:revision>
  <dcterms:created xsi:type="dcterms:W3CDTF">2022-07-06T11:47:53Z</dcterms:created>
  <dcterms:modified xsi:type="dcterms:W3CDTF">2023-11-27T11:30:09Z</dcterms:modified>
  <cp:contentStatus>Health &amp; Safety</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0x010100FE4C4781120F6B419EF128C5DE6313FB</vt:lpwstr>
  </property>
  <property fmtid="{D5CDD505-2E9C-101B-9397-08002B2CF9AE}" pid="3" name="_dlc_DocIdItemGuid">
    <vt:lpwstr>99a47736-f134-40ac-b8f4-2bcc3eafef9e</vt:lpwstr>
  </property>
</Properties>
</file>